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9144000" cy="5143500" type="screen16x9"/>
  <p:notesSz cx="6858000" cy="9144000"/>
  <p:embeddedFontLst>
    <p:embeddedFont>
      <p:font typeface="Arvo" panose="02000000000000000000" pitchFamily="2" charset="0"/>
      <p:regular r:id="rId42"/>
      <p:bold r:id="rId43"/>
      <p:italic r:id="rId44"/>
      <p:boldItalic r:id="rId45"/>
    </p:embeddedFont>
    <p:embeddedFont>
      <p:font typeface="Calibri" panose="020F0502020204030204" pitchFamily="34" charset="0"/>
      <p:regular r:id="rId46"/>
      <p:bold r:id="rId47"/>
      <p:italic r:id="rId48"/>
      <p:boldItalic r:id="rId49"/>
    </p:embeddedFont>
    <p:embeddedFont>
      <p:font typeface="Helvetica Neue" panose="02000503000000020004" pitchFamily="2" charset="0"/>
      <p:regular r:id="rId50"/>
      <p:bold r:id="rId51"/>
      <p:italic r:id="rId52"/>
      <p:boldItalic r:id="rId53"/>
    </p:embeddedFont>
    <p:embeddedFont>
      <p:font typeface="Roboto Condensed" panose="02000000000000000000" pitchFamily="2" charset="0"/>
      <p:regular r:id="rId54"/>
      <p:bold r:id="rId55"/>
      <p:italic r:id="rId56"/>
      <p:boldItalic r:id="rId57"/>
    </p:embeddedFont>
    <p:embeddedFont>
      <p:font typeface="Roboto Condensed Light" panose="02000000000000000000" pitchFamily="2"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3115BA-DDC2-4D41-B145-38D617F4F649}">
  <a:tblStyle styleId="{3C3115BA-DDC2-4D41-B145-38D617F4F649}" styleName="Table_0">
    <a:wholeTbl>
      <a:tcTxStyle b="off" i="off">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89932"/>
  </p:normalViewPr>
  <p:slideViewPr>
    <p:cSldViewPr snapToGrid="0" snapToObjects="1">
      <p:cViewPr varScale="1">
        <p:scale>
          <a:sx n="153" d="100"/>
          <a:sy n="153" d="100"/>
        </p:scale>
        <p:origin x="9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font" Target="fonts/font2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Hello everyone. We are team 7 and our sponsor is RTS. We are so happy to have you here for the mid-term presentation of the RTS preventable accidents identification project.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We have 7 milestones in total and we have completed the first 3 so far. We created and signed the project charter. We gathered all the internal and external data and merging them together. This week, we completed the data cleaning and explanatory analysis. Currently, we have started feature engineering and predictive modeling and we have the confidence to complete them on time.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Third, Data Science</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Let me introduce the business understanding first. In recent years, consistently preventable accidents reduced service quality in RTS.  We want to identify the underlying causes of preventable accidents and develop models to predict these accidents beforehand. With this information, RTS can take effective actions to reduce future preventable accidents. In this way, RTS can improve the quality of service, decrease cost. And more importantly, avoid unnecessary injuries and damages.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a4fd273e4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a4fd273e4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a4f0f7150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a4f0f7150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Animations</a:t>
            </a: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a4f0f7150d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a4f0f7150d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a4fd273e4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a4fd273e4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a4f5009e5a_5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a4f5009e5a_5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a4f5009e5a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a4f5009e5a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a4f5009e5a_2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a4f5009e5a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 altLang="zh-CN" sz="1100" b="0" i="0" u="none" strike="noStrike" cap="none" dirty="0">
                <a:solidFill>
                  <a:srgbClr val="000000"/>
                </a:solidFill>
                <a:effectLst/>
                <a:latin typeface="Arial"/>
                <a:ea typeface="Arial"/>
                <a:cs typeface="Arial"/>
                <a:sym typeface="Arial"/>
              </a:rPr>
              <a:t>To begin with, let me introduce our team members. My name is </a:t>
            </a:r>
            <a:r>
              <a:rPr lang="en" altLang="zh-CN" sz="1100" b="0" i="0" u="none" strike="noStrike" cap="none" dirty="0" err="1">
                <a:solidFill>
                  <a:srgbClr val="000000"/>
                </a:solidFill>
                <a:effectLst/>
                <a:latin typeface="Arial"/>
                <a:ea typeface="Arial"/>
                <a:cs typeface="Arial"/>
                <a:sym typeface="Arial"/>
              </a:rPr>
              <a:t>Xiaoran</a:t>
            </a:r>
            <a:r>
              <a:rPr lang="en" altLang="zh-CN" sz="1100" b="0" i="0" u="none" strike="noStrike" cap="none" dirty="0">
                <a:solidFill>
                  <a:srgbClr val="000000"/>
                </a:solidFill>
                <a:effectLst/>
                <a:latin typeface="Arial"/>
                <a:ea typeface="Arial"/>
                <a:cs typeface="Arial"/>
                <a:sym typeface="Arial"/>
              </a:rPr>
              <a:t> Li, I am the project manager who takes the responsibility for communicating with stakeholders, scheduling resource, and controlling. My team members </a:t>
            </a:r>
            <a:r>
              <a:rPr lang="en" altLang="zh-CN" sz="1100" b="0" i="0" u="none" strike="noStrike" cap="none" dirty="0" err="1">
                <a:solidFill>
                  <a:srgbClr val="000000"/>
                </a:solidFill>
                <a:effectLst/>
                <a:latin typeface="Arial"/>
                <a:ea typeface="Arial"/>
                <a:cs typeface="Arial"/>
                <a:sym typeface="Arial"/>
              </a:rPr>
              <a:t>Weiran</a:t>
            </a:r>
            <a:r>
              <a:rPr lang="en" altLang="zh-CN" sz="1100" b="0" i="0" u="none" strike="noStrike" cap="none" dirty="0">
                <a:solidFill>
                  <a:srgbClr val="000000"/>
                </a:solidFill>
                <a:effectLst/>
                <a:latin typeface="Arial"/>
                <a:ea typeface="Arial"/>
                <a:cs typeface="Arial"/>
                <a:sym typeface="Arial"/>
              </a:rPr>
              <a:t> Lin, </a:t>
            </a:r>
            <a:r>
              <a:rPr lang="en" altLang="zh-CN" sz="1100" b="0" i="0" u="none" strike="noStrike" cap="none" dirty="0" err="1">
                <a:solidFill>
                  <a:srgbClr val="000000"/>
                </a:solidFill>
                <a:effectLst/>
                <a:latin typeface="Arial"/>
                <a:ea typeface="Arial"/>
                <a:cs typeface="Arial"/>
                <a:sym typeface="Arial"/>
              </a:rPr>
              <a:t>Weinan</a:t>
            </a:r>
            <a:r>
              <a:rPr lang="en" altLang="zh-CN" sz="1100" b="0" i="0" u="none" strike="noStrike" cap="none" dirty="0">
                <a:solidFill>
                  <a:srgbClr val="000000"/>
                </a:solidFill>
                <a:effectLst/>
                <a:latin typeface="Arial"/>
                <a:ea typeface="Arial"/>
                <a:cs typeface="Arial"/>
                <a:sym typeface="Arial"/>
              </a:rPr>
              <a:t> Hu, and Melissa Chen are all algorithm engineers, contributing a lot to data processing, statistical analysis and modeling.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a4f5009e5a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a4f5009e5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a4f5009e5a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a4f5009e5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a4f5009e5a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a4f5009e5a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a4f5009e5a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a4f5009e5a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a4f5009e5a_2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a4f5009e5a_2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a4f5009e5a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a4f5009e5a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a4f5009e5a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a4f5009e5a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a4f5009e5a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a4f5009e5a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a4f0f7150d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a4f0f7150d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a4f5009e5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a4f5009e5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 altLang="zh-CN" sz="1100" b="0" i="0" u="none" strike="noStrike" cap="none" dirty="0">
                <a:solidFill>
                  <a:srgbClr val="000000"/>
                </a:solidFill>
                <a:effectLst/>
                <a:latin typeface="Arial"/>
                <a:ea typeface="Arial"/>
                <a:cs typeface="Arial"/>
                <a:sym typeface="Arial"/>
              </a:rPr>
              <a:t>Now, let us see today’s agenda. Our presentation contains 6 parts. Firstly, we will have a project introduction and tell you what problems are we solving. Secondly. We will go over the milestone and track progress. Then, we will showcase the lasted work in the data science part. After that, we will share feedback from sponsors, presenting our documentation, and have an outlook for the rest part of the work.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5" name="Google Shape;59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Thank you Melissa and thank you </a:t>
            </a:r>
            <a:r>
              <a:rPr lang="en" altLang="zh-CN" sz="1100" b="0" i="0" u="none" strike="noStrike" cap="none" dirty="0" err="1">
                <a:solidFill>
                  <a:srgbClr val="000000"/>
                </a:solidFill>
                <a:effectLst/>
                <a:latin typeface="Arial"/>
                <a:ea typeface="Arial"/>
                <a:cs typeface="Arial"/>
                <a:sym typeface="Arial"/>
              </a:rPr>
              <a:t>Weinan</a:t>
            </a:r>
            <a:r>
              <a:rPr lang="en" altLang="zh-CN" sz="1100" b="0" i="0" u="none" strike="noStrike" cap="none" dirty="0">
                <a:solidFill>
                  <a:srgbClr val="000000"/>
                </a:solidFill>
                <a:effectLst/>
                <a:latin typeface="Arial"/>
                <a:ea typeface="Arial"/>
                <a:cs typeface="Arial"/>
                <a:sym typeface="Arial"/>
              </a:rPr>
              <a:t> and </a:t>
            </a:r>
            <a:r>
              <a:rPr lang="en" altLang="zh-CN" sz="1100" b="0" i="0" u="none" strike="noStrike" cap="none" dirty="0" err="1">
                <a:solidFill>
                  <a:srgbClr val="000000"/>
                </a:solidFill>
                <a:effectLst/>
                <a:latin typeface="Arial"/>
                <a:ea typeface="Arial"/>
                <a:cs typeface="Arial"/>
                <a:sym typeface="Arial"/>
              </a:rPr>
              <a:t>Weiran</a:t>
            </a:r>
            <a:r>
              <a:rPr lang="en" altLang="zh-CN" sz="1100" b="0" i="0" u="none" strike="noStrike" cap="none" dirty="0">
                <a:solidFill>
                  <a:srgbClr val="000000"/>
                </a:solidFill>
                <a:effectLst/>
                <a:latin typeface="Arial"/>
                <a:ea typeface="Arial"/>
                <a:cs typeface="Arial"/>
                <a:sym typeface="Arial"/>
              </a:rPr>
              <a:t>, for sharing our lasted progress. Our next step is modeling and statistical methods, including correlation between …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5" name="Google Shape;61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Now let us come to our fourth part, Feedback</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2" name="Google Shape;62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We got feedback from both email and zoom meeting from our sponsor. They regard our work as great overall. Particularly, they said the reusable methods in our deliverables are what they want because this will have long-term benefits for improving the service quality in RTS. Also, they like the way of our visualization and geoinformation analysis.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9" name="Google Shape;62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Fifth, Documentation</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6" name="Google Shape;63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We use BOX for resource sharing, each team member uploads their progress on BOX and complete the work handover. The </a:t>
            </a:r>
            <a:r>
              <a:rPr lang="en" altLang="zh-CN" sz="1100" b="0" i="0" u="none" strike="noStrike" cap="none" dirty="0" err="1">
                <a:solidFill>
                  <a:srgbClr val="000000"/>
                </a:solidFill>
                <a:effectLst/>
                <a:latin typeface="Arial"/>
                <a:ea typeface="Arial"/>
                <a:cs typeface="Arial"/>
                <a:sym typeface="Arial"/>
              </a:rPr>
              <a:t>formate</a:t>
            </a:r>
            <a:r>
              <a:rPr lang="en" altLang="zh-CN" sz="1100" b="0" i="0" u="none" strike="noStrike" cap="none" dirty="0">
                <a:solidFill>
                  <a:srgbClr val="000000"/>
                </a:solidFill>
                <a:effectLst/>
                <a:latin typeface="Arial"/>
                <a:ea typeface="Arial"/>
                <a:cs typeface="Arial"/>
                <a:sym typeface="Arial"/>
              </a:rPr>
              <a:t> including data, dashboard, code, graph and video. We also get resource from professors from BOX.</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9" name="Google Shape;64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Our second website is google docs. The first reason  is for internal meeting recoding since we don’t want to miss any great ideas in the brainstorming.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1" name="Google Shape;661;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The second reason is PPT collaboration. We worked out slides together before each presentation.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3" name="Google Shape;67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Sixth, Outlook</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0" name="Google Shape;68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By now, we are always a few days ahead of the original schedule in each milestone, we overcame challenges in many ways, we also stay closely with our sponsors to track our progress better. So, we have the confidence to finish the project on schedule and achieve the expectations of RTS. </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3" name="Google Shape;703;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It is so lucky and happy to be the first in the mid-term presentation. Thank you so much for your time! </a:t>
            </a:r>
            <a:r>
              <a:rPr lang="en-US" altLang="zh-CN" sz="1100" b="0" i="0" u="none" strike="noStrike" cap="none">
                <a:solidFill>
                  <a:srgbClr val="000000"/>
                </a:solidFill>
                <a:effectLst/>
                <a:latin typeface="Arial"/>
                <a:ea typeface="Arial"/>
                <a:cs typeface="Arial"/>
                <a:sym typeface="Arial"/>
              </a:rPr>
              <a:t>Thank</a:t>
            </a:r>
            <a:r>
              <a:rPr lang="zh-CN" altLang="en-US" sz="1100" b="0" i="0" u="none" strike="noStrike" cap="none">
                <a:solidFill>
                  <a:srgbClr val="000000"/>
                </a:solidFill>
                <a:effectLst/>
                <a:latin typeface="Arial"/>
                <a:ea typeface="Arial"/>
                <a:cs typeface="Arial"/>
                <a:sym typeface="Arial"/>
              </a:rPr>
              <a:t> </a:t>
            </a:r>
            <a:endParaRPr lang="en" altLang="zh-CN" sz="1100" b="0" i="0" u="none" strike="noStrike" cap="none" dirty="0">
              <a:solidFill>
                <a:srgbClr val="000000"/>
              </a:solidFill>
              <a:effectLst/>
              <a:latin typeface="Arial"/>
              <a:ea typeface="Arial"/>
              <a:cs typeface="Arial"/>
              <a:sym typeface="Arial"/>
            </a:endParaRP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First, Introduction</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1" i="0" u="none" strike="noStrike" cap="none" dirty="0">
                <a:solidFill>
                  <a:srgbClr val="000000"/>
                </a:solidFill>
                <a:effectLst/>
                <a:latin typeface="Arial"/>
                <a:ea typeface="Arial"/>
                <a:cs typeface="Arial"/>
                <a:sym typeface="Arial"/>
              </a:rPr>
              <a:t>In each of the last 5 years RTS has consistently had approximately 100 preventable accidents of varying severity</a:t>
            </a:r>
            <a:r>
              <a:rPr lang="en" altLang="zh-CN" sz="1100" b="0" i="0" u="none" strike="noStrike" cap="none" dirty="0">
                <a:solidFill>
                  <a:srgbClr val="000000"/>
                </a:solidFill>
                <a:effectLst/>
                <a:latin typeface="Arial"/>
                <a:ea typeface="Arial"/>
                <a:cs typeface="Arial"/>
                <a:sym typeface="Arial"/>
              </a:rPr>
              <a:t>. Since that, we want to reduce future preventable accidents and improve safety. Our goals are identifying potential causes of these preventable accidents and deliver reusable models to predict future preventable accidents.</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The techniques we will mention include confusion matrix, AUC-ROC, autoregression, and CNN. We </a:t>
            </a:r>
            <a:r>
              <a:rPr lang="en" altLang="zh-CN" sz="1100" b="0" i="0" u="none" strike="noStrike" cap="none">
                <a:solidFill>
                  <a:srgbClr val="000000"/>
                </a:solidFill>
                <a:effectLst/>
                <a:latin typeface="Arial"/>
                <a:ea typeface="Arial"/>
                <a:cs typeface="Arial"/>
                <a:sym typeface="Arial"/>
              </a:rPr>
              <a:t>will explain simply and clearly </a:t>
            </a:r>
            <a:r>
              <a:rPr lang="en" altLang="zh-CN" sz="1100" b="0" i="0" u="none" strike="noStrike" cap="none" dirty="0">
                <a:solidFill>
                  <a:srgbClr val="000000"/>
                </a:solidFill>
                <a:effectLst/>
                <a:latin typeface="Arial"/>
                <a:ea typeface="Arial"/>
                <a:cs typeface="Arial"/>
                <a:sym typeface="Arial"/>
              </a:rPr>
              <a:t>that people of all levels can easily follow.</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5" name="Google Shape;25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We were assigned this project on 09/21,  we took a week to draft our first version project charter on 09/28 and presented it to sponsors via email. After a few meetings with professor P.J., we finalized our project charter. On 10/14, we held the first zoom meeting with sponsors, signed the charter, and presented our progress. Today, 10/26th is the 2nd time to present our outcome to sponsors also with all of you.</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 name="Google Shape;27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We will hold bi-weekly meetings with sponsors afterwards. The next time would be on 11/11th. And after that, the 4th one would be on 11/25th and the last one on 12/09.</a:t>
            </a: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altLang="zh-CN" sz="1100" b="0" i="0" u="none" strike="noStrike" cap="none" dirty="0">
                <a:solidFill>
                  <a:srgbClr val="000000"/>
                </a:solidFill>
                <a:effectLst/>
                <a:latin typeface="Arial"/>
                <a:ea typeface="Arial"/>
                <a:cs typeface="Arial"/>
                <a:sym typeface="Arial"/>
              </a:rPr>
              <a:t>Second, Milestone</a:t>
            </a:r>
          </a:p>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7"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7" name="Google Shape;17;p2"/>
          <p:cNvGrpSpPr/>
          <p:nvPr/>
        </p:nvGrpSpPr>
        <p:grpSpPr>
          <a:xfrm>
            <a:off x="3677236" y="4278349"/>
            <a:ext cx="5480828" cy="432996"/>
            <a:chOff x="5582265" y="4646738"/>
            <a:chExt cx="5480828"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7999"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2" name="Google Shape;22;p2"/>
          <p:cNvSpPr txBox="1">
            <a:spLocks noGrp="1"/>
          </p:cNvSpPr>
          <p:nvPr>
            <p:ph type="ctrTitle"/>
          </p:nvPr>
        </p:nvSpPr>
        <p:spPr>
          <a:xfrm>
            <a:off x="685800" y="1090750"/>
            <a:ext cx="5367900" cy="2961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grpSp>
        <p:nvGrpSpPr>
          <p:cNvPr id="24" name="Google Shape;24;p3"/>
          <p:cNvGrpSpPr/>
          <p:nvPr/>
        </p:nvGrpSpPr>
        <p:grpSpPr>
          <a:xfrm rot="10800000">
            <a:off x="-8" y="-2"/>
            <a:ext cx="2202830" cy="670795"/>
            <a:chOff x="5575242" y="4472723"/>
            <a:chExt cx="2202830" cy="670795"/>
          </a:xfrm>
        </p:grpSpPr>
        <p:sp>
          <p:nvSpPr>
            <p:cNvPr id="25" name="Google Shape;25;p3"/>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 name="Google Shape;26;p3"/>
            <p:cNvGrpSpPr/>
            <p:nvPr/>
          </p:nvGrpSpPr>
          <p:grpSpPr>
            <a:xfrm flipH="1">
              <a:off x="5734850" y="4472723"/>
              <a:ext cx="2040837" cy="670795"/>
              <a:chOff x="1297954" y="330075"/>
              <a:chExt cx="5169293" cy="1699506"/>
            </a:xfrm>
          </p:grpSpPr>
          <p:sp>
            <p:nvSpPr>
              <p:cNvPr id="27" name="Google Shape;27;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 name="Google Shape;29;p3"/>
            <p:cNvGrpSpPr/>
            <p:nvPr/>
          </p:nvGrpSpPr>
          <p:grpSpPr>
            <a:xfrm flipH="1">
              <a:off x="5578209" y="4646738"/>
              <a:ext cx="2199863" cy="304563"/>
              <a:chOff x="-5827153" y="330075"/>
              <a:chExt cx="12276019" cy="1699569"/>
            </a:xfrm>
          </p:grpSpPr>
          <p:sp>
            <p:nvSpPr>
              <p:cNvPr id="30" name="Google Shape;30;p3"/>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2" name="Google Shape;32;p3"/>
          <p:cNvGrpSpPr/>
          <p:nvPr/>
        </p:nvGrpSpPr>
        <p:grpSpPr>
          <a:xfrm>
            <a:off x="6946842" y="4472723"/>
            <a:ext cx="2202830" cy="670795"/>
            <a:chOff x="5575242" y="4472723"/>
            <a:chExt cx="2202830" cy="670795"/>
          </a:xfrm>
        </p:grpSpPr>
        <p:sp>
          <p:nvSpPr>
            <p:cNvPr id="33" name="Google Shape;33;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 name="Google Shape;34;p3"/>
            <p:cNvGrpSpPr/>
            <p:nvPr/>
          </p:nvGrpSpPr>
          <p:grpSpPr>
            <a:xfrm flipH="1">
              <a:off x="5734850" y="4472723"/>
              <a:ext cx="2040837" cy="670795"/>
              <a:chOff x="1297954" y="330075"/>
              <a:chExt cx="5169293" cy="1699506"/>
            </a:xfrm>
          </p:grpSpPr>
          <p:sp>
            <p:nvSpPr>
              <p:cNvPr id="35" name="Google Shape;35;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 name="Google Shape;37;p3"/>
            <p:cNvGrpSpPr/>
            <p:nvPr/>
          </p:nvGrpSpPr>
          <p:grpSpPr>
            <a:xfrm flipH="1">
              <a:off x="5578209" y="4646738"/>
              <a:ext cx="2199863" cy="304563"/>
              <a:chOff x="-5827153" y="330075"/>
              <a:chExt cx="12276019" cy="1699569"/>
            </a:xfrm>
          </p:grpSpPr>
          <p:sp>
            <p:nvSpPr>
              <p:cNvPr id="38" name="Google Shape;38;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0" name="Google Shape;40;p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1"/>
        <p:cNvGrpSpPr/>
        <p:nvPr/>
      </p:nvGrpSpPr>
      <p:grpSpPr>
        <a:xfrm>
          <a:off x="0" y="0"/>
          <a:ext cx="0" cy="0"/>
          <a:chOff x="0" y="0"/>
          <a:chExt cx="0" cy="0"/>
        </a:xfrm>
      </p:grpSpPr>
      <p:sp>
        <p:nvSpPr>
          <p:cNvPr id="42" name="Google Shape;42;p4"/>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43" name="Google Shape;43;p4"/>
          <p:cNvGrpSpPr/>
          <p:nvPr/>
        </p:nvGrpSpPr>
        <p:grpSpPr>
          <a:xfrm>
            <a:off x="0" y="-7088"/>
            <a:ext cx="8661398" cy="5150588"/>
            <a:chOff x="0" y="-7088"/>
            <a:chExt cx="8661398" cy="5150588"/>
          </a:xfrm>
        </p:grpSpPr>
        <p:sp>
          <p:nvSpPr>
            <p:cNvPr id="44" name="Google Shape;44;p4"/>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4"/>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46" name="Google Shape;46;p4"/>
          <p:cNvGrpSpPr/>
          <p:nvPr/>
        </p:nvGrpSpPr>
        <p:grpSpPr>
          <a:xfrm rot="10800000" flipH="1">
            <a:off x="-2" y="2924826"/>
            <a:ext cx="6589087" cy="2027268"/>
            <a:chOff x="-9894852" y="-4493254"/>
            <a:chExt cx="21200408" cy="6522740"/>
          </a:xfrm>
        </p:grpSpPr>
        <p:sp>
          <p:nvSpPr>
            <p:cNvPr id="47" name="Google Shape;47;p4"/>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48" name="Google Shape;48;p4"/>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49" name="Google Shape;49;p4"/>
          <p:cNvGrpSpPr/>
          <p:nvPr/>
        </p:nvGrpSpPr>
        <p:grpSpPr>
          <a:xfrm>
            <a:off x="6946842" y="4472723"/>
            <a:ext cx="2202830" cy="670795"/>
            <a:chOff x="5575242" y="4472723"/>
            <a:chExt cx="2202830" cy="670795"/>
          </a:xfrm>
        </p:grpSpPr>
        <p:sp>
          <p:nvSpPr>
            <p:cNvPr id="50" name="Google Shape;50;p4"/>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 name="Google Shape;51;p4"/>
            <p:cNvGrpSpPr/>
            <p:nvPr/>
          </p:nvGrpSpPr>
          <p:grpSpPr>
            <a:xfrm flipH="1">
              <a:off x="5734850" y="4472723"/>
              <a:ext cx="2040837" cy="670795"/>
              <a:chOff x="1297954" y="330075"/>
              <a:chExt cx="5169293" cy="1699506"/>
            </a:xfrm>
          </p:grpSpPr>
          <p:sp>
            <p:nvSpPr>
              <p:cNvPr id="52" name="Google Shape;52;p4"/>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4"/>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 name="Google Shape;54;p4"/>
            <p:cNvGrpSpPr/>
            <p:nvPr/>
          </p:nvGrpSpPr>
          <p:grpSpPr>
            <a:xfrm flipH="1">
              <a:off x="5578209" y="4646738"/>
              <a:ext cx="2199863" cy="304563"/>
              <a:chOff x="-5827153" y="330075"/>
              <a:chExt cx="12276019" cy="1699569"/>
            </a:xfrm>
          </p:grpSpPr>
          <p:sp>
            <p:nvSpPr>
              <p:cNvPr id="55" name="Google Shape;55;p4"/>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4"/>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7" name="Google Shape;57;p4"/>
          <p:cNvSpPr txBox="1">
            <a:spLocks noGrp="1"/>
          </p:cNvSpPr>
          <p:nvPr>
            <p:ph type="ctrTitle"/>
          </p:nvPr>
        </p:nvSpPr>
        <p:spPr>
          <a:xfrm>
            <a:off x="463525" y="2871148"/>
            <a:ext cx="4094400" cy="1159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8" name="Google Shape;58;p4"/>
          <p:cNvSpPr txBox="1">
            <a:spLocks noGrp="1"/>
          </p:cNvSpPr>
          <p:nvPr>
            <p:ph type="subTitle" idx="1"/>
          </p:nvPr>
        </p:nvSpPr>
        <p:spPr>
          <a:xfrm>
            <a:off x="463525" y="3975449"/>
            <a:ext cx="4094400" cy="7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5"/>
              </a:buClr>
              <a:buSzPts val="2000"/>
              <a:buNone/>
              <a:defRPr sz="2000">
                <a:solidFill>
                  <a:schemeClr val="accent5"/>
                </a:solidFill>
              </a:defRPr>
            </a:lvl1pPr>
            <a:lvl2pPr lvl="1" algn="l">
              <a:lnSpc>
                <a:spcPct val="100000"/>
              </a:lnSpc>
              <a:spcBef>
                <a:spcPts val="1000"/>
              </a:spcBef>
              <a:spcAft>
                <a:spcPts val="0"/>
              </a:spcAft>
              <a:buClr>
                <a:schemeClr val="accent5"/>
              </a:buClr>
              <a:buSzPts val="2000"/>
              <a:buNone/>
              <a:defRPr sz="2000">
                <a:solidFill>
                  <a:schemeClr val="accent5"/>
                </a:solidFill>
              </a:defRPr>
            </a:lvl2pPr>
            <a:lvl3pPr lvl="2" algn="l">
              <a:lnSpc>
                <a:spcPct val="100000"/>
              </a:lnSpc>
              <a:spcBef>
                <a:spcPts val="1000"/>
              </a:spcBef>
              <a:spcAft>
                <a:spcPts val="0"/>
              </a:spcAft>
              <a:buClr>
                <a:schemeClr val="accent5"/>
              </a:buClr>
              <a:buSzPts val="2000"/>
              <a:buNone/>
              <a:defRPr sz="2000">
                <a:solidFill>
                  <a:schemeClr val="accent5"/>
                </a:solidFill>
              </a:defRPr>
            </a:lvl3pPr>
            <a:lvl4pPr lvl="3" algn="l">
              <a:lnSpc>
                <a:spcPct val="100000"/>
              </a:lnSpc>
              <a:spcBef>
                <a:spcPts val="1000"/>
              </a:spcBef>
              <a:spcAft>
                <a:spcPts val="0"/>
              </a:spcAft>
              <a:buClr>
                <a:schemeClr val="accent5"/>
              </a:buClr>
              <a:buSzPts val="2000"/>
              <a:buNone/>
              <a:defRPr sz="2000">
                <a:solidFill>
                  <a:schemeClr val="accent5"/>
                </a:solidFill>
              </a:defRPr>
            </a:lvl4pPr>
            <a:lvl5pPr lvl="4" algn="l">
              <a:lnSpc>
                <a:spcPct val="100000"/>
              </a:lnSpc>
              <a:spcBef>
                <a:spcPts val="1000"/>
              </a:spcBef>
              <a:spcAft>
                <a:spcPts val="0"/>
              </a:spcAft>
              <a:buClr>
                <a:schemeClr val="accent5"/>
              </a:buClr>
              <a:buSzPts val="2000"/>
              <a:buNone/>
              <a:defRPr sz="2000">
                <a:solidFill>
                  <a:schemeClr val="accent5"/>
                </a:solidFill>
              </a:defRPr>
            </a:lvl5pPr>
            <a:lvl6pPr lvl="5" algn="l">
              <a:lnSpc>
                <a:spcPct val="100000"/>
              </a:lnSpc>
              <a:spcBef>
                <a:spcPts val="1000"/>
              </a:spcBef>
              <a:spcAft>
                <a:spcPts val="0"/>
              </a:spcAft>
              <a:buClr>
                <a:schemeClr val="accent5"/>
              </a:buClr>
              <a:buSzPts val="2000"/>
              <a:buNone/>
              <a:defRPr sz="2000">
                <a:solidFill>
                  <a:schemeClr val="accent5"/>
                </a:solidFill>
              </a:defRPr>
            </a:lvl6pPr>
            <a:lvl7pPr lvl="6" algn="l">
              <a:lnSpc>
                <a:spcPct val="100000"/>
              </a:lnSpc>
              <a:spcBef>
                <a:spcPts val="1000"/>
              </a:spcBef>
              <a:spcAft>
                <a:spcPts val="0"/>
              </a:spcAft>
              <a:buClr>
                <a:schemeClr val="accent5"/>
              </a:buClr>
              <a:buSzPts val="2000"/>
              <a:buNone/>
              <a:defRPr sz="2000">
                <a:solidFill>
                  <a:schemeClr val="accent5"/>
                </a:solidFill>
              </a:defRPr>
            </a:lvl7pPr>
            <a:lvl8pPr lvl="7" algn="l">
              <a:lnSpc>
                <a:spcPct val="100000"/>
              </a:lnSpc>
              <a:spcBef>
                <a:spcPts val="1000"/>
              </a:spcBef>
              <a:spcAft>
                <a:spcPts val="0"/>
              </a:spcAft>
              <a:buClr>
                <a:schemeClr val="accent5"/>
              </a:buClr>
              <a:buSzPts val="2000"/>
              <a:buNone/>
              <a:defRPr sz="2000">
                <a:solidFill>
                  <a:schemeClr val="accent5"/>
                </a:solidFill>
              </a:defRPr>
            </a:lvl8pPr>
            <a:lvl9pPr lvl="8" algn="l">
              <a:lnSpc>
                <a:spcPct val="100000"/>
              </a:lnSpc>
              <a:spcBef>
                <a:spcPts val="1000"/>
              </a:spcBef>
              <a:spcAft>
                <a:spcPts val="1000"/>
              </a:spcAft>
              <a:buClr>
                <a:schemeClr val="accent5"/>
              </a:buClr>
              <a:buSzPts val="2000"/>
              <a:buNone/>
              <a:defRPr sz="2000">
                <a:solidFill>
                  <a:schemeClr val="accent5"/>
                </a:solidFill>
              </a:defRPr>
            </a:lvl9pPr>
          </a:lstStyle>
          <a:p>
            <a:endParaRPr/>
          </a:p>
        </p:txBody>
      </p:sp>
      <p:sp>
        <p:nvSpPr>
          <p:cNvPr id="59" name="Google Shape;59;p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60"/>
        <p:cNvGrpSpPr/>
        <p:nvPr/>
      </p:nvGrpSpPr>
      <p:grpSpPr>
        <a:xfrm>
          <a:off x="0" y="0"/>
          <a:ext cx="0" cy="0"/>
          <a:chOff x="0" y="0"/>
          <a:chExt cx="0" cy="0"/>
        </a:xfrm>
      </p:grpSpPr>
      <p:grpSp>
        <p:nvGrpSpPr>
          <p:cNvPr id="61" name="Google Shape;61;p5"/>
          <p:cNvGrpSpPr/>
          <p:nvPr/>
        </p:nvGrpSpPr>
        <p:grpSpPr>
          <a:xfrm>
            <a:off x="-4" y="40"/>
            <a:ext cx="7072430" cy="1327315"/>
            <a:chOff x="-4" y="40"/>
            <a:chExt cx="7072430" cy="1327315"/>
          </a:xfrm>
        </p:grpSpPr>
        <p:sp>
          <p:nvSpPr>
            <p:cNvPr id="62" name="Google Shape;62;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63" name="Google Shape;63;p5"/>
            <p:cNvGrpSpPr/>
            <p:nvPr/>
          </p:nvGrpSpPr>
          <p:grpSpPr>
            <a:xfrm rot="10800000" flipH="1">
              <a:off x="3" y="40"/>
              <a:ext cx="6756168" cy="1327315"/>
              <a:chOff x="-2168138" y="330075"/>
              <a:chExt cx="8650663" cy="1699506"/>
            </a:xfrm>
          </p:grpSpPr>
          <p:sp>
            <p:nvSpPr>
              <p:cNvPr id="64" name="Google Shape;64;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65" name="Google Shape;65;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66" name="Google Shape;66;p5"/>
            <p:cNvGrpSpPr/>
            <p:nvPr/>
          </p:nvGrpSpPr>
          <p:grpSpPr>
            <a:xfrm rot="10800000" flipH="1">
              <a:off x="-4" y="381007"/>
              <a:ext cx="7072430" cy="771744"/>
              <a:chOff x="-9092084" y="330075"/>
              <a:chExt cx="15574609" cy="1699501"/>
            </a:xfrm>
          </p:grpSpPr>
          <p:sp>
            <p:nvSpPr>
              <p:cNvPr id="67" name="Google Shape;67;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68" name="Google Shape;68;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69" name="Google Shape;69;p5"/>
          <p:cNvGrpSpPr/>
          <p:nvPr/>
        </p:nvGrpSpPr>
        <p:grpSpPr>
          <a:xfrm>
            <a:off x="6946842" y="4472723"/>
            <a:ext cx="2202830" cy="670795"/>
            <a:chOff x="5575242" y="4472723"/>
            <a:chExt cx="2202830" cy="670795"/>
          </a:xfrm>
        </p:grpSpPr>
        <p:sp>
          <p:nvSpPr>
            <p:cNvPr id="70" name="Google Shape;70;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1" name="Google Shape;71;p5"/>
            <p:cNvGrpSpPr/>
            <p:nvPr/>
          </p:nvGrpSpPr>
          <p:grpSpPr>
            <a:xfrm flipH="1">
              <a:off x="5734850" y="4472723"/>
              <a:ext cx="2040837" cy="670795"/>
              <a:chOff x="1297954" y="330075"/>
              <a:chExt cx="5169293" cy="1699506"/>
            </a:xfrm>
          </p:grpSpPr>
          <p:sp>
            <p:nvSpPr>
              <p:cNvPr id="72" name="Google Shape;72;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 name="Google Shape;74;p5"/>
            <p:cNvGrpSpPr/>
            <p:nvPr/>
          </p:nvGrpSpPr>
          <p:grpSpPr>
            <a:xfrm flipH="1">
              <a:off x="5578209" y="4646738"/>
              <a:ext cx="2199863" cy="304563"/>
              <a:chOff x="-5827153" y="330075"/>
              <a:chExt cx="12276019" cy="1699569"/>
            </a:xfrm>
          </p:grpSpPr>
          <p:sp>
            <p:nvSpPr>
              <p:cNvPr id="75" name="Google Shape;75;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77" name="Google Shape;77;p5"/>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8" name="Google Shape;78;p5"/>
          <p:cNvSpPr txBox="1">
            <a:spLocks noGrp="1"/>
          </p:cNvSpPr>
          <p:nvPr>
            <p:ph type="body" idx="1"/>
          </p:nvPr>
        </p:nvSpPr>
        <p:spPr>
          <a:xfrm>
            <a:off x="870450"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79" name="Google Shape;79;p5"/>
          <p:cNvSpPr txBox="1">
            <a:spLocks noGrp="1"/>
          </p:cNvSpPr>
          <p:nvPr>
            <p:ph type="body" idx="2"/>
          </p:nvPr>
        </p:nvSpPr>
        <p:spPr>
          <a:xfrm>
            <a:off x="3233637"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80" name="Google Shape;80;p5"/>
          <p:cNvSpPr txBox="1">
            <a:spLocks noGrp="1"/>
          </p:cNvSpPr>
          <p:nvPr>
            <p:ph type="body" idx="3"/>
          </p:nvPr>
        </p:nvSpPr>
        <p:spPr>
          <a:xfrm>
            <a:off x="5540650"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81" name="Google Shape;81;p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2"/>
        <p:cNvGrpSpPr/>
        <p:nvPr/>
      </p:nvGrpSpPr>
      <p:grpSpPr>
        <a:xfrm>
          <a:off x="0" y="0"/>
          <a:ext cx="0" cy="0"/>
          <a:chOff x="0" y="0"/>
          <a:chExt cx="0" cy="0"/>
        </a:xfrm>
      </p:grpSpPr>
      <p:grpSp>
        <p:nvGrpSpPr>
          <p:cNvPr id="83" name="Google Shape;83;p6"/>
          <p:cNvGrpSpPr/>
          <p:nvPr/>
        </p:nvGrpSpPr>
        <p:grpSpPr>
          <a:xfrm>
            <a:off x="-4" y="40"/>
            <a:ext cx="7072430" cy="1327315"/>
            <a:chOff x="-4" y="40"/>
            <a:chExt cx="7072430" cy="1327315"/>
          </a:xfrm>
        </p:grpSpPr>
        <p:sp>
          <p:nvSpPr>
            <p:cNvPr id="84" name="Google Shape;84;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85" name="Google Shape;85;p6"/>
            <p:cNvGrpSpPr/>
            <p:nvPr/>
          </p:nvGrpSpPr>
          <p:grpSpPr>
            <a:xfrm rot="10800000" flipH="1">
              <a:off x="3" y="40"/>
              <a:ext cx="6756168" cy="1327315"/>
              <a:chOff x="-2168138" y="330075"/>
              <a:chExt cx="8650663" cy="1699506"/>
            </a:xfrm>
          </p:grpSpPr>
          <p:sp>
            <p:nvSpPr>
              <p:cNvPr id="86" name="Google Shape;86;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87" name="Google Shape;87;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88" name="Google Shape;88;p6"/>
            <p:cNvGrpSpPr/>
            <p:nvPr/>
          </p:nvGrpSpPr>
          <p:grpSpPr>
            <a:xfrm rot="10800000" flipH="1">
              <a:off x="-4" y="381007"/>
              <a:ext cx="7072430" cy="771744"/>
              <a:chOff x="-9092084" y="330075"/>
              <a:chExt cx="15574609" cy="1699501"/>
            </a:xfrm>
          </p:grpSpPr>
          <p:sp>
            <p:nvSpPr>
              <p:cNvPr id="89" name="Google Shape;89;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90" name="Google Shape;90;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91" name="Google Shape;91;p6"/>
          <p:cNvGrpSpPr/>
          <p:nvPr/>
        </p:nvGrpSpPr>
        <p:grpSpPr>
          <a:xfrm>
            <a:off x="6946842" y="4472723"/>
            <a:ext cx="2202830" cy="670795"/>
            <a:chOff x="5575242" y="4472723"/>
            <a:chExt cx="2202830" cy="670795"/>
          </a:xfrm>
        </p:grpSpPr>
        <p:sp>
          <p:nvSpPr>
            <p:cNvPr id="92" name="Google Shape;92;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 name="Google Shape;93;p6"/>
            <p:cNvGrpSpPr/>
            <p:nvPr/>
          </p:nvGrpSpPr>
          <p:grpSpPr>
            <a:xfrm flipH="1">
              <a:off x="5734850" y="4472723"/>
              <a:ext cx="2040837" cy="670795"/>
              <a:chOff x="1297954" y="330075"/>
              <a:chExt cx="5169293" cy="1699506"/>
            </a:xfrm>
          </p:grpSpPr>
          <p:sp>
            <p:nvSpPr>
              <p:cNvPr id="94" name="Google Shape;94;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 name="Google Shape;96;p6"/>
            <p:cNvGrpSpPr/>
            <p:nvPr/>
          </p:nvGrpSpPr>
          <p:grpSpPr>
            <a:xfrm flipH="1">
              <a:off x="5578209" y="4646738"/>
              <a:ext cx="2199863" cy="304563"/>
              <a:chOff x="-5827153" y="330075"/>
              <a:chExt cx="12276019" cy="1699569"/>
            </a:xfrm>
          </p:grpSpPr>
          <p:sp>
            <p:nvSpPr>
              <p:cNvPr id="97" name="Google Shape;97;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99" name="Google Shape;99;p6"/>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00" name="Google Shape;100;p6"/>
          <p:cNvSpPr txBox="1">
            <a:spLocks noGrp="1"/>
          </p:cNvSpPr>
          <p:nvPr>
            <p:ph type="body" idx="1"/>
          </p:nvPr>
        </p:nvSpPr>
        <p:spPr>
          <a:xfrm>
            <a:off x="814275" y="1537988"/>
            <a:ext cx="3378300" cy="27243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1000"/>
              </a:spcBef>
              <a:spcAft>
                <a:spcPts val="0"/>
              </a:spcAft>
              <a:buSzPts val="2000"/>
              <a:buChar char="▻"/>
              <a:defRPr sz="2000"/>
            </a:lvl2pPr>
            <a:lvl3pPr marL="1371600" lvl="2" indent="-355600" algn="l">
              <a:lnSpc>
                <a:spcPct val="100000"/>
              </a:lnSpc>
              <a:spcBef>
                <a:spcPts val="1000"/>
              </a:spcBef>
              <a:spcAft>
                <a:spcPts val="0"/>
              </a:spcAft>
              <a:buSzPts val="2000"/>
              <a:buChar char="▻"/>
              <a:defRPr sz="2000"/>
            </a:lvl3pPr>
            <a:lvl4pPr marL="1828800" lvl="3" indent="-355600" algn="l">
              <a:lnSpc>
                <a:spcPct val="100000"/>
              </a:lnSpc>
              <a:spcBef>
                <a:spcPts val="1000"/>
              </a:spcBef>
              <a:spcAft>
                <a:spcPts val="0"/>
              </a:spcAft>
              <a:buSzPts val="2000"/>
              <a:buChar char="▻"/>
              <a:defRPr sz="2000"/>
            </a:lvl4pPr>
            <a:lvl5pPr marL="2286000" lvl="4" indent="-355600" algn="l">
              <a:lnSpc>
                <a:spcPct val="100000"/>
              </a:lnSpc>
              <a:spcBef>
                <a:spcPts val="1000"/>
              </a:spcBef>
              <a:spcAft>
                <a:spcPts val="0"/>
              </a:spcAft>
              <a:buSzPts val="2000"/>
              <a:buChar char="▻"/>
              <a:defRPr sz="2000"/>
            </a:lvl5pPr>
            <a:lvl6pPr marL="2743200" lvl="5" indent="-355600" algn="l">
              <a:lnSpc>
                <a:spcPct val="100000"/>
              </a:lnSpc>
              <a:spcBef>
                <a:spcPts val="1000"/>
              </a:spcBef>
              <a:spcAft>
                <a:spcPts val="0"/>
              </a:spcAft>
              <a:buSzPts val="2000"/>
              <a:buChar char="▻"/>
              <a:defRPr sz="2000"/>
            </a:lvl6pPr>
            <a:lvl7pPr marL="3200400" lvl="6" indent="-355600" algn="l">
              <a:lnSpc>
                <a:spcPct val="100000"/>
              </a:lnSpc>
              <a:spcBef>
                <a:spcPts val="1000"/>
              </a:spcBef>
              <a:spcAft>
                <a:spcPts val="0"/>
              </a:spcAft>
              <a:buSzPts val="2000"/>
              <a:buChar char="▻"/>
              <a:defRPr sz="2000"/>
            </a:lvl7pPr>
            <a:lvl8pPr marL="3657600" lvl="7" indent="-355600" algn="l">
              <a:lnSpc>
                <a:spcPct val="100000"/>
              </a:lnSpc>
              <a:spcBef>
                <a:spcPts val="1000"/>
              </a:spcBef>
              <a:spcAft>
                <a:spcPts val="0"/>
              </a:spcAft>
              <a:buSzPts val="2000"/>
              <a:buChar char="▻"/>
              <a:defRPr sz="2000"/>
            </a:lvl8pPr>
            <a:lvl9pPr marL="4114800" lvl="8" indent="-355600" algn="l">
              <a:lnSpc>
                <a:spcPct val="100000"/>
              </a:lnSpc>
              <a:spcBef>
                <a:spcPts val="1000"/>
              </a:spcBef>
              <a:spcAft>
                <a:spcPts val="1000"/>
              </a:spcAft>
              <a:buSzPts val="2000"/>
              <a:buChar char="▻"/>
              <a:defRPr sz="2000"/>
            </a:lvl9pPr>
          </a:lstStyle>
          <a:p>
            <a:endParaRPr/>
          </a:p>
        </p:txBody>
      </p:sp>
      <p:sp>
        <p:nvSpPr>
          <p:cNvPr id="101" name="Google Shape;101;p6"/>
          <p:cNvSpPr txBox="1">
            <a:spLocks noGrp="1"/>
          </p:cNvSpPr>
          <p:nvPr>
            <p:ph type="body" idx="2"/>
          </p:nvPr>
        </p:nvSpPr>
        <p:spPr>
          <a:xfrm>
            <a:off x="4396123" y="1537988"/>
            <a:ext cx="3378300" cy="27243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1000"/>
              </a:spcBef>
              <a:spcAft>
                <a:spcPts val="0"/>
              </a:spcAft>
              <a:buSzPts val="2000"/>
              <a:buChar char="▻"/>
              <a:defRPr sz="2000"/>
            </a:lvl2pPr>
            <a:lvl3pPr marL="1371600" lvl="2" indent="-355600" algn="l">
              <a:lnSpc>
                <a:spcPct val="100000"/>
              </a:lnSpc>
              <a:spcBef>
                <a:spcPts val="1000"/>
              </a:spcBef>
              <a:spcAft>
                <a:spcPts val="0"/>
              </a:spcAft>
              <a:buSzPts val="2000"/>
              <a:buChar char="▻"/>
              <a:defRPr sz="2000"/>
            </a:lvl3pPr>
            <a:lvl4pPr marL="1828800" lvl="3" indent="-355600" algn="l">
              <a:lnSpc>
                <a:spcPct val="100000"/>
              </a:lnSpc>
              <a:spcBef>
                <a:spcPts val="1000"/>
              </a:spcBef>
              <a:spcAft>
                <a:spcPts val="0"/>
              </a:spcAft>
              <a:buSzPts val="2000"/>
              <a:buChar char="▻"/>
              <a:defRPr sz="2000"/>
            </a:lvl4pPr>
            <a:lvl5pPr marL="2286000" lvl="4" indent="-355600" algn="l">
              <a:lnSpc>
                <a:spcPct val="100000"/>
              </a:lnSpc>
              <a:spcBef>
                <a:spcPts val="1000"/>
              </a:spcBef>
              <a:spcAft>
                <a:spcPts val="0"/>
              </a:spcAft>
              <a:buSzPts val="2000"/>
              <a:buChar char="▻"/>
              <a:defRPr sz="2000"/>
            </a:lvl5pPr>
            <a:lvl6pPr marL="2743200" lvl="5" indent="-355600" algn="l">
              <a:lnSpc>
                <a:spcPct val="100000"/>
              </a:lnSpc>
              <a:spcBef>
                <a:spcPts val="1000"/>
              </a:spcBef>
              <a:spcAft>
                <a:spcPts val="0"/>
              </a:spcAft>
              <a:buSzPts val="2000"/>
              <a:buChar char="▻"/>
              <a:defRPr sz="2000"/>
            </a:lvl6pPr>
            <a:lvl7pPr marL="3200400" lvl="6" indent="-355600" algn="l">
              <a:lnSpc>
                <a:spcPct val="100000"/>
              </a:lnSpc>
              <a:spcBef>
                <a:spcPts val="1000"/>
              </a:spcBef>
              <a:spcAft>
                <a:spcPts val="0"/>
              </a:spcAft>
              <a:buSzPts val="2000"/>
              <a:buChar char="▻"/>
              <a:defRPr sz="2000"/>
            </a:lvl7pPr>
            <a:lvl8pPr marL="3657600" lvl="7" indent="-355600" algn="l">
              <a:lnSpc>
                <a:spcPct val="100000"/>
              </a:lnSpc>
              <a:spcBef>
                <a:spcPts val="1000"/>
              </a:spcBef>
              <a:spcAft>
                <a:spcPts val="0"/>
              </a:spcAft>
              <a:buSzPts val="2000"/>
              <a:buChar char="▻"/>
              <a:defRPr sz="2000"/>
            </a:lvl8pPr>
            <a:lvl9pPr marL="4114800" lvl="8" indent="-355600" algn="l">
              <a:lnSpc>
                <a:spcPct val="100000"/>
              </a:lnSpc>
              <a:spcBef>
                <a:spcPts val="1000"/>
              </a:spcBef>
              <a:spcAft>
                <a:spcPts val="1000"/>
              </a:spcAft>
              <a:buSzPts val="2000"/>
              <a:buChar char="▻"/>
              <a:defRPr sz="2000"/>
            </a:lvl9pPr>
          </a:lstStyle>
          <a:p>
            <a:endParaRPr/>
          </a:p>
        </p:txBody>
      </p:sp>
      <p:sp>
        <p:nvSpPr>
          <p:cNvPr id="102" name="Google Shape;102;p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03"/>
        <p:cNvGrpSpPr/>
        <p:nvPr/>
      </p:nvGrpSpPr>
      <p:grpSpPr>
        <a:xfrm>
          <a:off x="0" y="0"/>
          <a:ext cx="0" cy="0"/>
          <a:chOff x="0" y="0"/>
          <a:chExt cx="0" cy="0"/>
        </a:xfrm>
      </p:grpSpPr>
      <p:grpSp>
        <p:nvGrpSpPr>
          <p:cNvPr id="104" name="Google Shape;104;p7"/>
          <p:cNvGrpSpPr/>
          <p:nvPr/>
        </p:nvGrpSpPr>
        <p:grpSpPr>
          <a:xfrm>
            <a:off x="6946842" y="4472723"/>
            <a:ext cx="2202830" cy="670795"/>
            <a:chOff x="5575242" y="4472723"/>
            <a:chExt cx="2202830" cy="670795"/>
          </a:xfrm>
        </p:grpSpPr>
        <p:sp>
          <p:nvSpPr>
            <p:cNvPr id="105" name="Google Shape;105;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6" name="Google Shape;106;p7"/>
            <p:cNvGrpSpPr/>
            <p:nvPr/>
          </p:nvGrpSpPr>
          <p:grpSpPr>
            <a:xfrm flipH="1">
              <a:off x="5734850" y="4472723"/>
              <a:ext cx="2040837" cy="670795"/>
              <a:chOff x="1297954" y="330075"/>
              <a:chExt cx="5169293" cy="1699506"/>
            </a:xfrm>
          </p:grpSpPr>
          <p:sp>
            <p:nvSpPr>
              <p:cNvPr id="107" name="Google Shape;107;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 name="Google Shape;109;p7"/>
            <p:cNvGrpSpPr/>
            <p:nvPr/>
          </p:nvGrpSpPr>
          <p:grpSpPr>
            <a:xfrm flipH="1">
              <a:off x="5578209" y="4646738"/>
              <a:ext cx="2199863" cy="304563"/>
              <a:chOff x="-5827153" y="330075"/>
              <a:chExt cx="12276019" cy="1699569"/>
            </a:xfrm>
          </p:grpSpPr>
          <p:sp>
            <p:nvSpPr>
              <p:cNvPr id="110" name="Google Shape;110;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12" name="Google Shape;112;p7"/>
          <p:cNvGrpSpPr/>
          <p:nvPr/>
        </p:nvGrpSpPr>
        <p:grpSpPr>
          <a:xfrm>
            <a:off x="-4" y="40"/>
            <a:ext cx="7072430" cy="1327315"/>
            <a:chOff x="-4" y="40"/>
            <a:chExt cx="7072430" cy="1327315"/>
          </a:xfrm>
        </p:grpSpPr>
        <p:sp>
          <p:nvSpPr>
            <p:cNvPr id="113" name="Google Shape;113;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14" name="Google Shape;114;p7"/>
            <p:cNvGrpSpPr/>
            <p:nvPr/>
          </p:nvGrpSpPr>
          <p:grpSpPr>
            <a:xfrm rot="10800000" flipH="1">
              <a:off x="3" y="40"/>
              <a:ext cx="6756168" cy="1327315"/>
              <a:chOff x="-2168138" y="330075"/>
              <a:chExt cx="8650663" cy="1699506"/>
            </a:xfrm>
          </p:grpSpPr>
          <p:sp>
            <p:nvSpPr>
              <p:cNvPr id="115" name="Google Shape;115;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16" name="Google Shape;116;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17" name="Google Shape;117;p7"/>
            <p:cNvGrpSpPr/>
            <p:nvPr/>
          </p:nvGrpSpPr>
          <p:grpSpPr>
            <a:xfrm rot="10800000" flipH="1">
              <a:off x="-4" y="381007"/>
              <a:ext cx="7072430" cy="771744"/>
              <a:chOff x="-9092084" y="330075"/>
              <a:chExt cx="15574609" cy="1699501"/>
            </a:xfrm>
          </p:grpSpPr>
          <p:sp>
            <p:nvSpPr>
              <p:cNvPr id="118" name="Google Shape;118;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19" name="Google Shape;119;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sp>
        <p:nvSpPr>
          <p:cNvPr id="120" name="Google Shape;120;p7"/>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21" name="Google Shape;121;p7"/>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lgn="l">
              <a:lnSpc>
                <a:spcPct val="100000"/>
              </a:lnSpc>
              <a:spcBef>
                <a:spcPts val="600"/>
              </a:spcBef>
              <a:spcAft>
                <a:spcPts val="0"/>
              </a:spcAft>
              <a:buSzPts val="2400"/>
              <a:buChar char="▰"/>
              <a:defRPr/>
            </a:lvl1pPr>
            <a:lvl2pPr marL="914400" lvl="1" indent="-381000" algn="l">
              <a:lnSpc>
                <a:spcPct val="100000"/>
              </a:lnSpc>
              <a:spcBef>
                <a:spcPts val="1000"/>
              </a:spcBef>
              <a:spcAft>
                <a:spcPts val="0"/>
              </a:spcAft>
              <a:buSzPts val="2400"/>
              <a:buChar char="▻"/>
              <a:defRPr/>
            </a:lvl2pPr>
            <a:lvl3pPr marL="1371600" lvl="2" indent="-381000" algn="l">
              <a:lnSpc>
                <a:spcPct val="100000"/>
              </a:lnSpc>
              <a:spcBef>
                <a:spcPts val="1000"/>
              </a:spcBef>
              <a:spcAft>
                <a:spcPts val="0"/>
              </a:spcAft>
              <a:buSzPts val="2400"/>
              <a:buChar char="▻"/>
              <a:defRPr/>
            </a:lvl3pPr>
            <a:lvl4pPr marL="1828800" lvl="3" indent="-381000" algn="l">
              <a:lnSpc>
                <a:spcPct val="100000"/>
              </a:lnSpc>
              <a:spcBef>
                <a:spcPts val="1000"/>
              </a:spcBef>
              <a:spcAft>
                <a:spcPts val="0"/>
              </a:spcAft>
              <a:buSzPts val="2400"/>
              <a:buChar char="▻"/>
              <a:defRPr/>
            </a:lvl4pPr>
            <a:lvl5pPr marL="2286000" lvl="4" indent="-381000" algn="l">
              <a:lnSpc>
                <a:spcPct val="100000"/>
              </a:lnSpc>
              <a:spcBef>
                <a:spcPts val="1000"/>
              </a:spcBef>
              <a:spcAft>
                <a:spcPts val="0"/>
              </a:spcAft>
              <a:buSzPts val="2400"/>
              <a:buChar char="▻"/>
              <a:defRPr/>
            </a:lvl5pPr>
            <a:lvl6pPr marL="2743200" lvl="5" indent="-381000" algn="l">
              <a:lnSpc>
                <a:spcPct val="100000"/>
              </a:lnSpc>
              <a:spcBef>
                <a:spcPts val="1000"/>
              </a:spcBef>
              <a:spcAft>
                <a:spcPts val="0"/>
              </a:spcAft>
              <a:buSzPts val="2400"/>
              <a:buChar char="▻"/>
              <a:defRPr/>
            </a:lvl6pPr>
            <a:lvl7pPr marL="3200400" lvl="6" indent="-381000" algn="l">
              <a:lnSpc>
                <a:spcPct val="100000"/>
              </a:lnSpc>
              <a:spcBef>
                <a:spcPts val="1000"/>
              </a:spcBef>
              <a:spcAft>
                <a:spcPts val="0"/>
              </a:spcAft>
              <a:buSzPts val="2400"/>
              <a:buChar char="▻"/>
              <a:defRPr/>
            </a:lvl7pPr>
            <a:lvl8pPr marL="3657600" lvl="7" indent="-381000" algn="l">
              <a:lnSpc>
                <a:spcPct val="100000"/>
              </a:lnSpc>
              <a:spcBef>
                <a:spcPts val="1000"/>
              </a:spcBef>
              <a:spcAft>
                <a:spcPts val="0"/>
              </a:spcAft>
              <a:buSzPts val="2400"/>
              <a:buChar char="▻"/>
              <a:defRPr/>
            </a:lvl8pPr>
            <a:lvl9pPr marL="4114800" lvl="8" indent="-381000" algn="l">
              <a:lnSpc>
                <a:spcPct val="100000"/>
              </a:lnSpc>
              <a:spcBef>
                <a:spcPts val="1000"/>
              </a:spcBef>
              <a:spcAft>
                <a:spcPts val="1000"/>
              </a:spcAft>
              <a:buSzPts val="2400"/>
              <a:buChar char="▻"/>
              <a:defRPr/>
            </a:lvl9pPr>
          </a:lstStyle>
          <a:p>
            <a:endParaRPr/>
          </a:p>
        </p:txBody>
      </p:sp>
      <p:sp>
        <p:nvSpPr>
          <p:cNvPr id="122" name="Google Shape;122;p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3"/>
        <p:cNvGrpSpPr/>
        <p:nvPr/>
      </p:nvGrpSpPr>
      <p:grpSpPr>
        <a:xfrm>
          <a:off x="0" y="0"/>
          <a:ext cx="0" cy="0"/>
          <a:chOff x="0" y="0"/>
          <a:chExt cx="0" cy="0"/>
        </a:xfrm>
      </p:grpSpPr>
      <p:grpSp>
        <p:nvGrpSpPr>
          <p:cNvPr id="124" name="Google Shape;124;p8"/>
          <p:cNvGrpSpPr/>
          <p:nvPr/>
        </p:nvGrpSpPr>
        <p:grpSpPr>
          <a:xfrm>
            <a:off x="-4" y="40"/>
            <a:ext cx="7072430" cy="1327315"/>
            <a:chOff x="-4" y="40"/>
            <a:chExt cx="7072430" cy="1327315"/>
          </a:xfrm>
        </p:grpSpPr>
        <p:sp>
          <p:nvSpPr>
            <p:cNvPr id="125" name="Google Shape;125;p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26" name="Google Shape;126;p8"/>
            <p:cNvGrpSpPr/>
            <p:nvPr/>
          </p:nvGrpSpPr>
          <p:grpSpPr>
            <a:xfrm rot="10800000" flipH="1">
              <a:off x="3" y="40"/>
              <a:ext cx="6756168" cy="1327315"/>
              <a:chOff x="-2168138" y="330075"/>
              <a:chExt cx="8650663" cy="1699506"/>
            </a:xfrm>
          </p:grpSpPr>
          <p:sp>
            <p:nvSpPr>
              <p:cNvPr id="127" name="Google Shape;127;p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28" name="Google Shape;128;p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29" name="Google Shape;129;p8"/>
            <p:cNvGrpSpPr/>
            <p:nvPr/>
          </p:nvGrpSpPr>
          <p:grpSpPr>
            <a:xfrm rot="10800000" flipH="1">
              <a:off x="-4" y="381007"/>
              <a:ext cx="7072430" cy="771744"/>
              <a:chOff x="-9092084" y="330075"/>
              <a:chExt cx="15574609" cy="1699501"/>
            </a:xfrm>
          </p:grpSpPr>
          <p:sp>
            <p:nvSpPr>
              <p:cNvPr id="130" name="Google Shape;130;p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31" name="Google Shape;131;p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132" name="Google Shape;132;p8"/>
          <p:cNvGrpSpPr/>
          <p:nvPr/>
        </p:nvGrpSpPr>
        <p:grpSpPr>
          <a:xfrm>
            <a:off x="6946842" y="4472723"/>
            <a:ext cx="2202830" cy="670795"/>
            <a:chOff x="5575242" y="4472723"/>
            <a:chExt cx="2202830" cy="670795"/>
          </a:xfrm>
        </p:grpSpPr>
        <p:sp>
          <p:nvSpPr>
            <p:cNvPr id="133" name="Google Shape;133;p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4" name="Google Shape;134;p8"/>
            <p:cNvGrpSpPr/>
            <p:nvPr/>
          </p:nvGrpSpPr>
          <p:grpSpPr>
            <a:xfrm flipH="1">
              <a:off x="5734850" y="4472723"/>
              <a:ext cx="2040837" cy="670795"/>
              <a:chOff x="1297954" y="330075"/>
              <a:chExt cx="5169293" cy="1699506"/>
            </a:xfrm>
          </p:grpSpPr>
          <p:sp>
            <p:nvSpPr>
              <p:cNvPr id="135" name="Google Shape;135;p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7" name="Google Shape;137;p8"/>
            <p:cNvGrpSpPr/>
            <p:nvPr/>
          </p:nvGrpSpPr>
          <p:grpSpPr>
            <a:xfrm flipH="1">
              <a:off x="5578209" y="4646738"/>
              <a:ext cx="2199863" cy="304563"/>
              <a:chOff x="-5827153" y="330075"/>
              <a:chExt cx="12276019" cy="1699569"/>
            </a:xfrm>
          </p:grpSpPr>
          <p:sp>
            <p:nvSpPr>
              <p:cNvPr id="138" name="Google Shape;138;p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40" name="Google Shape;140;p8"/>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41" name="Google Shape;141;p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42"/>
        <p:cNvGrpSpPr/>
        <p:nvPr/>
      </p:nvGrpSpPr>
      <p:grpSpPr>
        <a:xfrm>
          <a:off x="0" y="0"/>
          <a:ext cx="0" cy="0"/>
          <a:chOff x="0" y="0"/>
          <a:chExt cx="0" cy="0"/>
        </a:xfrm>
      </p:grpSpPr>
      <p:grpSp>
        <p:nvGrpSpPr>
          <p:cNvPr id="143" name="Google Shape;143;p9"/>
          <p:cNvGrpSpPr/>
          <p:nvPr/>
        </p:nvGrpSpPr>
        <p:grpSpPr>
          <a:xfrm>
            <a:off x="6946842" y="4472723"/>
            <a:ext cx="2202830" cy="670795"/>
            <a:chOff x="5575242" y="4472723"/>
            <a:chExt cx="2202830" cy="670795"/>
          </a:xfrm>
        </p:grpSpPr>
        <p:sp>
          <p:nvSpPr>
            <p:cNvPr id="144" name="Google Shape;144;p9"/>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5" name="Google Shape;145;p9"/>
            <p:cNvGrpSpPr/>
            <p:nvPr/>
          </p:nvGrpSpPr>
          <p:grpSpPr>
            <a:xfrm flipH="1">
              <a:off x="5734850" y="4472723"/>
              <a:ext cx="2040837" cy="670795"/>
              <a:chOff x="1297954" y="330075"/>
              <a:chExt cx="5169293" cy="1699506"/>
            </a:xfrm>
          </p:grpSpPr>
          <p:sp>
            <p:nvSpPr>
              <p:cNvPr id="146" name="Google Shape;146;p9"/>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9"/>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 name="Google Shape;148;p9"/>
            <p:cNvGrpSpPr/>
            <p:nvPr/>
          </p:nvGrpSpPr>
          <p:grpSpPr>
            <a:xfrm flipH="1">
              <a:off x="5578209" y="4646738"/>
              <a:ext cx="2199863" cy="304563"/>
              <a:chOff x="-5827153" y="330075"/>
              <a:chExt cx="12276019" cy="1699569"/>
            </a:xfrm>
          </p:grpSpPr>
          <p:sp>
            <p:nvSpPr>
              <p:cNvPr id="149" name="Google Shape;149;p9"/>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9"/>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51" name="Google Shape;151;p9"/>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52" name="Google Shape;152;p9"/>
          <p:cNvGrpSpPr/>
          <p:nvPr/>
        </p:nvGrpSpPr>
        <p:grpSpPr>
          <a:xfrm>
            <a:off x="0" y="-7088"/>
            <a:ext cx="8661398" cy="5150588"/>
            <a:chOff x="0" y="-7088"/>
            <a:chExt cx="8661398" cy="5150588"/>
          </a:xfrm>
        </p:grpSpPr>
        <p:sp>
          <p:nvSpPr>
            <p:cNvPr id="153" name="Google Shape;153;p9"/>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9"/>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55" name="Google Shape;155;p9"/>
          <p:cNvGrpSpPr/>
          <p:nvPr/>
        </p:nvGrpSpPr>
        <p:grpSpPr>
          <a:xfrm rot="10800000" flipH="1">
            <a:off x="1" y="1090763"/>
            <a:ext cx="8847502" cy="2961975"/>
            <a:chOff x="-8178042" y="-4493254"/>
            <a:chExt cx="19483597" cy="6522736"/>
          </a:xfrm>
        </p:grpSpPr>
        <p:sp>
          <p:nvSpPr>
            <p:cNvPr id="156" name="Google Shape;156;p9"/>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57" name="Google Shape;157;p9"/>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sp>
        <p:nvSpPr>
          <p:cNvPr id="158" name="Google Shape;158;p9"/>
          <p:cNvSpPr txBox="1">
            <a:spLocks noGrp="1"/>
          </p:cNvSpPr>
          <p:nvPr>
            <p:ph type="body" idx="1"/>
          </p:nvPr>
        </p:nvSpPr>
        <p:spPr>
          <a:xfrm>
            <a:off x="829775" y="1202000"/>
            <a:ext cx="5090700" cy="27450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Clr>
                <a:srgbClr val="FFFFFF"/>
              </a:buClr>
              <a:buSzPts val="3000"/>
              <a:buChar char="▰"/>
              <a:defRPr sz="3000" i="1">
                <a:solidFill>
                  <a:srgbClr val="FFFFFF"/>
                </a:solidFill>
              </a:defRPr>
            </a:lvl1pPr>
            <a:lvl2pPr marL="914400" lvl="1" indent="-419100" algn="l">
              <a:lnSpc>
                <a:spcPct val="100000"/>
              </a:lnSpc>
              <a:spcBef>
                <a:spcPts val="480"/>
              </a:spcBef>
              <a:spcAft>
                <a:spcPts val="0"/>
              </a:spcAft>
              <a:buClr>
                <a:srgbClr val="FFFFFF"/>
              </a:buClr>
              <a:buSzPts val="3000"/>
              <a:buChar char="▻"/>
              <a:defRPr sz="3000" i="1">
                <a:solidFill>
                  <a:srgbClr val="FFFFFF"/>
                </a:solidFill>
              </a:defRPr>
            </a:lvl2pPr>
            <a:lvl3pPr marL="1371600" lvl="2" indent="-419100" algn="l">
              <a:lnSpc>
                <a:spcPct val="100000"/>
              </a:lnSpc>
              <a:spcBef>
                <a:spcPts val="480"/>
              </a:spcBef>
              <a:spcAft>
                <a:spcPts val="0"/>
              </a:spcAft>
              <a:buClr>
                <a:srgbClr val="FFFFFF"/>
              </a:buClr>
              <a:buSzPts val="3000"/>
              <a:buChar char="▻"/>
              <a:defRPr sz="3000" i="1">
                <a:solidFill>
                  <a:srgbClr val="FFFFFF"/>
                </a:solidFill>
              </a:defRPr>
            </a:lvl3pPr>
            <a:lvl4pPr marL="1828800" lvl="3" indent="-419100" algn="l">
              <a:lnSpc>
                <a:spcPct val="100000"/>
              </a:lnSpc>
              <a:spcBef>
                <a:spcPts val="360"/>
              </a:spcBef>
              <a:spcAft>
                <a:spcPts val="0"/>
              </a:spcAft>
              <a:buClr>
                <a:srgbClr val="FFFFFF"/>
              </a:buClr>
              <a:buSzPts val="3000"/>
              <a:buChar char="▻"/>
              <a:defRPr sz="3000" i="1">
                <a:solidFill>
                  <a:srgbClr val="FFFFFF"/>
                </a:solidFill>
              </a:defRPr>
            </a:lvl4pPr>
            <a:lvl5pPr marL="2286000" lvl="4" indent="-419100" algn="l">
              <a:lnSpc>
                <a:spcPct val="100000"/>
              </a:lnSpc>
              <a:spcBef>
                <a:spcPts val="360"/>
              </a:spcBef>
              <a:spcAft>
                <a:spcPts val="0"/>
              </a:spcAft>
              <a:buClr>
                <a:srgbClr val="FFFFFF"/>
              </a:buClr>
              <a:buSzPts val="3000"/>
              <a:buChar char="▻"/>
              <a:defRPr sz="3000" i="1">
                <a:solidFill>
                  <a:srgbClr val="FFFFFF"/>
                </a:solidFill>
              </a:defRPr>
            </a:lvl5pPr>
            <a:lvl6pPr marL="2743200" lvl="5" indent="-419100" algn="l">
              <a:lnSpc>
                <a:spcPct val="100000"/>
              </a:lnSpc>
              <a:spcBef>
                <a:spcPts val="360"/>
              </a:spcBef>
              <a:spcAft>
                <a:spcPts val="0"/>
              </a:spcAft>
              <a:buClr>
                <a:srgbClr val="FFFFFF"/>
              </a:buClr>
              <a:buSzPts val="3000"/>
              <a:buChar char="▻"/>
              <a:defRPr sz="3000" i="1">
                <a:solidFill>
                  <a:srgbClr val="FFFFFF"/>
                </a:solidFill>
              </a:defRPr>
            </a:lvl6pPr>
            <a:lvl7pPr marL="3200400" lvl="6" indent="-419100" algn="l">
              <a:lnSpc>
                <a:spcPct val="100000"/>
              </a:lnSpc>
              <a:spcBef>
                <a:spcPts val="360"/>
              </a:spcBef>
              <a:spcAft>
                <a:spcPts val="0"/>
              </a:spcAft>
              <a:buClr>
                <a:srgbClr val="FFFFFF"/>
              </a:buClr>
              <a:buSzPts val="3000"/>
              <a:buChar char="▻"/>
              <a:defRPr sz="3000" i="1">
                <a:solidFill>
                  <a:srgbClr val="FFFFFF"/>
                </a:solidFill>
              </a:defRPr>
            </a:lvl7pPr>
            <a:lvl8pPr marL="3657600" lvl="7" indent="-419100" algn="l">
              <a:lnSpc>
                <a:spcPct val="100000"/>
              </a:lnSpc>
              <a:spcBef>
                <a:spcPts val="360"/>
              </a:spcBef>
              <a:spcAft>
                <a:spcPts val="0"/>
              </a:spcAft>
              <a:buClr>
                <a:srgbClr val="FFFFFF"/>
              </a:buClr>
              <a:buSzPts val="3000"/>
              <a:buChar char="▻"/>
              <a:defRPr sz="3000" i="1">
                <a:solidFill>
                  <a:srgbClr val="FFFFFF"/>
                </a:solidFill>
              </a:defRPr>
            </a:lvl8pPr>
            <a:lvl9pPr marL="4114800" lvl="8" indent="-419100" algn="l">
              <a:lnSpc>
                <a:spcPct val="100000"/>
              </a:lnSpc>
              <a:spcBef>
                <a:spcPts val="360"/>
              </a:spcBef>
              <a:spcAft>
                <a:spcPts val="0"/>
              </a:spcAft>
              <a:buClr>
                <a:srgbClr val="FFFFFF"/>
              </a:buClr>
              <a:buSzPts val="3000"/>
              <a:buChar char="▻"/>
              <a:defRPr sz="3000" i="1">
                <a:solidFill>
                  <a:srgbClr val="FFFFFF"/>
                </a:solidFill>
              </a:defRPr>
            </a:lvl9pPr>
          </a:lstStyle>
          <a:p>
            <a:endParaRPr/>
          </a:p>
        </p:txBody>
      </p:sp>
      <p:sp>
        <p:nvSpPr>
          <p:cNvPr id="159" name="Google Shape;159;p9"/>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7200"/>
              <a:buFont typeface="Arial"/>
              <a:buNone/>
            </a:pPr>
            <a:r>
              <a:rPr lang="en" sz="7200" b="1" i="0" u="none" strike="noStrike" cap="none">
                <a:solidFill>
                  <a:schemeClr val="accent5"/>
                </a:solidFill>
                <a:latin typeface="Arial"/>
                <a:ea typeface="Arial"/>
                <a:cs typeface="Arial"/>
                <a:sym typeface="Arial"/>
              </a:rPr>
              <a:t>“</a:t>
            </a:r>
            <a:endParaRPr sz="7200" b="1" i="0" u="none" strike="noStrike" cap="none">
              <a:solidFill>
                <a:schemeClr val="accent5"/>
              </a:solidFill>
              <a:latin typeface="Arial"/>
              <a:ea typeface="Arial"/>
              <a:cs typeface="Arial"/>
              <a:sym typeface="Arial"/>
            </a:endParaRPr>
          </a:p>
        </p:txBody>
      </p:sp>
      <p:sp>
        <p:nvSpPr>
          <p:cNvPr id="160" name="Google Shape;160;p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367900" cy="2961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t>RTS preventable accidents identification </a:t>
            </a:r>
            <a:endParaRPr/>
          </a:p>
        </p:txBody>
      </p:sp>
      <p:sp>
        <p:nvSpPr>
          <p:cNvPr id="185" name="Google Shape;185;p11"/>
          <p:cNvSpPr/>
          <p:nvPr/>
        </p:nvSpPr>
        <p:spPr>
          <a:xfrm>
            <a:off x="6577717" y="3406319"/>
            <a:ext cx="2693504" cy="64633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800" b="0" i="0" u="none" strike="noStrike" cap="none">
                <a:solidFill>
                  <a:srgbClr val="323232"/>
                </a:solidFill>
                <a:latin typeface="Arial"/>
                <a:ea typeface="Arial"/>
                <a:cs typeface="Arial"/>
                <a:sym typeface="Arial"/>
              </a:rPr>
              <a:t>Mid-term presentation</a:t>
            </a:r>
            <a:endParaRPr/>
          </a:p>
          <a:p>
            <a:pPr marL="0" marR="0" lvl="0" indent="0" algn="l" rtl="0">
              <a:lnSpc>
                <a:spcPct val="100000"/>
              </a:lnSpc>
              <a:spcBef>
                <a:spcPts val="0"/>
              </a:spcBef>
              <a:spcAft>
                <a:spcPts val="0"/>
              </a:spcAft>
              <a:buNone/>
            </a:pPr>
            <a:r>
              <a:rPr lang="en" sz="1800" b="0" i="0" u="none" strike="noStrike" cap="none">
                <a:solidFill>
                  <a:srgbClr val="323232"/>
                </a:solidFill>
                <a:latin typeface="Arial"/>
                <a:ea typeface="Arial"/>
                <a:cs typeface="Arial"/>
                <a:sym typeface="Arial"/>
              </a:rPr>
              <a:t>Team 7</a:t>
            </a:r>
            <a:endParaRPr sz="1800" b="0" i="0" u="none" strike="noStrike" cap="none">
              <a:solidFill>
                <a:srgbClr val="32323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0"/>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Milestone</a:t>
            </a:r>
            <a:endParaRPr sz="2800" dirty="0"/>
          </a:p>
        </p:txBody>
      </p:sp>
      <p:sp>
        <p:nvSpPr>
          <p:cNvPr id="319" name="Google Shape;319;p2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10</a:t>
            </a:fld>
            <a:endParaRPr/>
          </a:p>
        </p:txBody>
      </p:sp>
      <p:grpSp>
        <p:nvGrpSpPr>
          <p:cNvPr id="320" name="Google Shape;320;p20"/>
          <p:cNvGrpSpPr/>
          <p:nvPr/>
        </p:nvGrpSpPr>
        <p:grpSpPr>
          <a:xfrm>
            <a:off x="270943" y="629920"/>
            <a:ext cx="392063" cy="291505"/>
            <a:chOff x="5247525" y="3007275"/>
            <a:chExt cx="517575" cy="384825"/>
          </a:xfrm>
        </p:grpSpPr>
        <p:sp>
          <p:nvSpPr>
            <p:cNvPr id="321" name="Google Shape;321;p20"/>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20"/>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323" name="Google Shape;323;p20"/>
          <p:cNvGraphicFramePr/>
          <p:nvPr/>
        </p:nvGraphicFramePr>
        <p:xfrm>
          <a:off x="190336" y="1446900"/>
          <a:ext cx="8697650" cy="2966800"/>
        </p:xfrm>
        <a:graphic>
          <a:graphicData uri="http://schemas.openxmlformats.org/drawingml/2006/table">
            <a:tbl>
              <a:tblPr firstRow="1" bandRow="1">
                <a:noFill/>
                <a:tableStyleId>{3C3115BA-DDC2-4D41-B145-38D617F4F649}</a:tableStyleId>
              </a:tblPr>
              <a:tblGrid>
                <a:gridCol w="1540525">
                  <a:extLst>
                    <a:ext uri="{9D8B030D-6E8A-4147-A177-3AD203B41FA5}">
                      <a16:colId xmlns:a16="http://schemas.microsoft.com/office/drawing/2014/main" val="20000"/>
                    </a:ext>
                  </a:extLst>
                </a:gridCol>
                <a:gridCol w="4130200">
                  <a:extLst>
                    <a:ext uri="{9D8B030D-6E8A-4147-A177-3AD203B41FA5}">
                      <a16:colId xmlns:a16="http://schemas.microsoft.com/office/drawing/2014/main" val="20001"/>
                    </a:ext>
                  </a:extLst>
                </a:gridCol>
                <a:gridCol w="1772775">
                  <a:extLst>
                    <a:ext uri="{9D8B030D-6E8A-4147-A177-3AD203B41FA5}">
                      <a16:colId xmlns:a16="http://schemas.microsoft.com/office/drawing/2014/main" val="20002"/>
                    </a:ext>
                  </a:extLst>
                </a:gridCol>
                <a:gridCol w="1254150">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Content</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Anticipated Date</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Actual Date</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Milestone 1</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Create Project Charter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10/09</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09/28</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2</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Data gathering and merging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10/16</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10/14</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3</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Data cleaning and explanatory analysis</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10/30</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a:solidFill>
                            <a:schemeClr val="dk1"/>
                          </a:solidFill>
                          <a:latin typeface="Roboto Condensed Light"/>
                          <a:ea typeface="Roboto Condensed Light"/>
                          <a:cs typeface="Roboto Condensed Light"/>
                          <a:sym typeface="Roboto Condensed Light"/>
                        </a:rPr>
                        <a:t>10/25</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4</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Feature engineering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11/13</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5</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Develop predictive models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11/27</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5"/>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6</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Conduct causal analysis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12/04</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6"/>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Roboto Condensed Light"/>
                          <a:ea typeface="Roboto Condensed Light"/>
                          <a:cs typeface="Roboto Condensed Light"/>
                          <a:sym typeface="Roboto Condensed Light"/>
                        </a:rPr>
                        <a:t>Milestone 7</a:t>
                      </a:r>
                      <a:endParaRPr sz="1800" b="1"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a:solidFill>
                            <a:schemeClr val="dk1"/>
                          </a:solidFill>
                          <a:latin typeface="Roboto Condensed Light"/>
                          <a:ea typeface="Roboto Condensed Light"/>
                          <a:cs typeface="Roboto Condensed Light"/>
                          <a:sym typeface="Roboto Condensed Light"/>
                        </a:rPr>
                        <a:t>Complete</a:t>
                      </a:r>
                      <a:r>
                        <a:rPr lang="en" sz="1600" b="0" i="0" u="none" strike="noStrike" cap="none">
                          <a:solidFill>
                            <a:schemeClr val="dk1"/>
                          </a:solidFill>
                          <a:latin typeface="Roboto Condensed Light"/>
                          <a:ea typeface="Roboto Condensed Light"/>
                          <a:cs typeface="Roboto Condensed Light"/>
                          <a:sym typeface="Roboto Condensed Light"/>
                        </a:rPr>
                        <a:t> final presentation and delivered result </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r>
                        <a:rPr lang="en" sz="1600" b="0" i="0" u="none" strike="noStrike" cap="none">
                          <a:solidFill>
                            <a:schemeClr val="dk1"/>
                          </a:solidFill>
                          <a:latin typeface="Roboto Condensed Light"/>
                          <a:ea typeface="Roboto Condensed Light"/>
                          <a:cs typeface="Roboto Condensed Light"/>
                          <a:sym typeface="Roboto Condensed Light"/>
                        </a:rPr>
                        <a:t>12/09</a:t>
                      </a: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tc>
                  <a:txBody>
                    <a:bodyPr/>
                    <a:lstStyle/>
                    <a:p>
                      <a:pPr marL="0" marR="0" lvl="0" indent="0" algn="l" rtl="0">
                        <a:lnSpc>
                          <a:spcPct val="100000"/>
                        </a:lnSpc>
                        <a:spcBef>
                          <a:spcPts val="0"/>
                        </a:spcBef>
                        <a:spcAft>
                          <a:spcPts val="0"/>
                        </a:spcAft>
                        <a:buNone/>
                      </a:pPr>
                      <a:endParaRPr sz="1600" b="0" i="0" u="none" strike="noStrike" cap="none">
                        <a:solidFill>
                          <a:schemeClr val="dk1"/>
                        </a:solidFill>
                        <a:latin typeface="Roboto Condensed Light"/>
                        <a:ea typeface="Roboto Condensed Light"/>
                        <a:cs typeface="Roboto Condensed Light"/>
                        <a:sym typeface="Roboto Condensed Light"/>
                      </a:endParaRPr>
                    </a:p>
                  </a:txBody>
                  <a:tcPr marL="91450" marR="91450" marT="45725" marB="45725"/>
                </a:tc>
                <a:extLst>
                  <a:ext uri="{0D108BD9-81ED-4DB2-BD59-A6C34878D82A}">
                    <a16:rowId xmlns:a16="http://schemas.microsoft.com/office/drawing/2014/main" val="10007"/>
                  </a:ext>
                </a:extLst>
              </a:tr>
            </a:tbl>
          </a:graphicData>
        </a:graphic>
      </p:graphicFrame>
      <p:pic>
        <p:nvPicPr>
          <p:cNvPr id="324" name="Google Shape;324;p20" descr="徽章勾号 1"/>
          <p:cNvPicPr preferRelativeResize="0"/>
          <p:nvPr/>
        </p:nvPicPr>
        <p:blipFill rotWithShape="1">
          <a:blip r:embed="rId3">
            <a:alphaModFix/>
          </a:blip>
          <a:srcRect/>
          <a:stretch/>
        </p:blipFill>
        <p:spPr>
          <a:xfrm>
            <a:off x="5486400" y="1849374"/>
            <a:ext cx="310896" cy="310896"/>
          </a:xfrm>
          <a:prstGeom prst="rect">
            <a:avLst/>
          </a:prstGeom>
          <a:noFill/>
          <a:ln>
            <a:noFill/>
          </a:ln>
        </p:spPr>
      </p:pic>
      <p:pic>
        <p:nvPicPr>
          <p:cNvPr id="325" name="Google Shape;325;p20" descr="徽章勾号 1"/>
          <p:cNvPicPr preferRelativeResize="0"/>
          <p:nvPr/>
        </p:nvPicPr>
        <p:blipFill rotWithShape="1">
          <a:blip r:embed="rId3">
            <a:alphaModFix/>
          </a:blip>
          <a:srcRect/>
          <a:stretch/>
        </p:blipFill>
        <p:spPr>
          <a:xfrm>
            <a:off x="5486400" y="2226702"/>
            <a:ext cx="310896" cy="310896"/>
          </a:xfrm>
          <a:prstGeom prst="rect">
            <a:avLst/>
          </a:prstGeom>
          <a:noFill/>
          <a:ln>
            <a:noFill/>
          </a:ln>
        </p:spPr>
      </p:pic>
      <p:pic>
        <p:nvPicPr>
          <p:cNvPr id="326" name="Google Shape;326;p20" descr="徽章勾号 1"/>
          <p:cNvPicPr preferRelativeResize="0"/>
          <p:nvPr/>
        </p:nvPicPr>
        <p:blipFill rotWithShape="1">
          <a:blip r:embed="rId3">
            <a:alphaModFix/>
          </a:blip>
          <a:srcRect/>
          <a:stretch/>
        </p:blipFill>
        <p:spPr>
          <a:xfrm>
            <a:off x="5486400" y="2607702"/>
            <a:ext cx="310896" cy="31089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1"/>
          <p:cNvSpPr txBox="1">
            <a:spLocks noGrp="1"/>
          </p:cNvSpPr>
          <p:nvPr>
            <p:ph type="ctrTitle"/>
          </p:nvPr>
        </p:nvSpPr>
        <p:spPr>
          <a:xfrm>
            <a:off x="463524" y="2871148"/>
            <a:ext cx="4766843"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Data Science</a:t>
            </a:r>
            <a:endParaRPr sz="6000"/>
          </a:p>
        </p:txBody>
      </p:sp>
      <p:sp>
        <p:nvSpPr>
          <p:cNvPr id="332" name="Google Shape;332;p2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11</a:t>
            </a:fld>
            <a:endParaRPr/>
          </a:p>
        </p:txBody>
      </p:sp>
      <p:sp>
        <p:nvSpPr>
          <p:cNvPr id="333" name="Google Shape;333;p21"/>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3</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2"/>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Business Understanding</a:t>
            </a:r>
            <a:endParaRPr dirty="0"/>
          </a:p>
        </p:txBody>
      </p:sp>
      <p:sp>
        <p:nvSpPr>
          <p:cNvPr id="339" name="Google Shape;339;p2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12</a:t>
            </a:fld>
            <a:endParaRPr/>
          </a:p>
        </p:txBody>
      </p:sp>
      <p:grpSp>
        <p:nvGrpSpPr>
          <p:cNvPr id="340" name="Google Shape;340;p22"/>
          <p:cNvGrpSpPr/>
          <p:nvPr/>
        </p:nvGrpSpPr>
        <p:grpSpPr>
          <a:xfrm>
            <a:off x="263101" y="580106"/>
            <a:ext cx="407743" cy="391135"/>
            <a:chOff x="5233525" y="4954450"/>
            <a:chExt cx="538275" cy="516350"/>
          </a:xfrm>
        </p:grpSpPr>
        <p:sp>
          <p:nvSpPr>
            <p:cNvPr id="341" name="Google Shape;341;p22"/>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22"/>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22"/>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22"/>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22"/>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22"/>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22"/>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22"/>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22"/>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22"/>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22"/>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 name="Google Shape;352;p22"/>
          <p:cNvGrpSpPr/>
          <p:nvPr/>
        </p:nvGrpSpPr>
        <p:grpSpPr>
          <a:xfrm>
            <a:off x="191981" y="1748173"/>
            <a:ext cx="8780237" cy="2483647"/>
            <a:chOff x="7509" y="928224"/>
            <a:chExt cx="8780237" cy="2483647"/>
          </a:xfrm>
        </p:grpSpPr>
        <p:sp>
          <p:nvSpPr>
            <p:cNvPr id="353" name="Google Shape;353;p22"/>
            <p:cNvSpPr/>
            <p:nvPr/>
          </p:nvSpPr>
          <p:spPr>
            <a:xfrm>
              <a:off x="158575" y="1796827"/>
              <a:ext cx="2319292" cy="764312"/>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txBox="1"/>
            <p:nvPr/>
          </p:nvSpPr>
          <p:spPr>
            <a:xfrm>
              <a:off x="7509" y="1796826"/>
              <a:ext cx="2605800" cy="764400"/>
            </a:xfrm>
            <a:prstGeom prst="rect">
              <a:avLst/>
            </a:prstGeom>
            <a:noFill/>
            <a:ln>
              <a:noFill/>
            </a:ln>
          </p:spPr>
          <p:txBody>
            <a:bodyPr spcFirstLastPara="1" wrap="square" lIns="20300" tIns="20300" rIns="20300" bIns="20300" anchor="ctr" anchorCtr="0">
              <a:noAutofit/>
            </a:bodyPr>
            <a:lstStyle/>
            <a:p>
              <a:pPr marL="0" marR="0" lvl="0" indent="0" algn="ctr" rtl="0">
                <a:lnSpc>
                  <a:spcPct val="90000"/>
                </a:lnSpc>
                <a:spcBef>
                  <a:spcPts val="0"/>
                </a:spcBef>
                <a:spcAft>
                  <a:spcPts val="0"/>
                </a:spcAft>
                <a:buClr>
                  <a:srgbClr val="000000"/>
                </a:buClr>
                <a:buSzPts val="1600"/>
                <a:buFont typeface="Arial"/>
                <a:buNone/>
              </a:pPr>
              <a:r>
                <a:rPr lang="en" sz="2100" b="1" i="0" u="none" strike="noStrike" cap="none" dirty="0">
                  <a:solidFill>
                    <a:schemeClr val="dk1"/>
                  </a:solidFill>
                  <a:latin typeface="Roboto Condensed Light"/>
                  <a:ea typeface="Roboto Condensed Light"/>
                  <a:cs typeface="Roboto Condensed Light"/>
                  <a:sym typeface="Roboto Condensed Light"/>
                </a:rPr>
                <a:t>Identify </a:t>
              </a:r>
              <a:r>
                <a:rPr lang="en" sz="2100" b="1" dirty="0">
                  <a:solidFill>
                    <a:schemeClr val="dk1"/>
                  </a:solidFill>
                  <a:latin typeface="Roboto Condensed Light"/>
                  <a:ea typeface="Roboto Condensed Light"/>
                  <a:cs typeface="Roboto Condensed Light"/>
                  <a:sym typeface="Roboto Condensed Light"/>
                </a:rPr>
                <a:t>+ prediction</a:t>
              </a:r>
              <a:endParaRPr sz="2100" b="1" dirty="0">
                <a:solidFill>
                  <a:schemeClr val="dk1"/>
                </a:solidFill>
                <a:latin typeface="Roboto Condensed Light"/>
                <a:ea typeface="Roboto Condensed Light"/>
                <a:cs typeface="Roboto Condensed Light"/>
                <a:sym typeface="Roboto Condensed Light"/>
              </a:endParaRPr>
            </a:p>
          </p:txBody>
        </p:sp>
        <p:sp>
          <p:nvSpPr>
            <p:cNvPr id="355" name="Google Shape;355;p22"/>
            <p:cNvSpPr/>
            <p:nvPr/>
          </p:nvSpPr>
          <p:spPr>
            <a:xfrm>
              <a:off x="155940" y="1564370"/>
              <a:ext cx="184489" cy="184489"/>
            </a:xfrm>
            <a:prstGeom prst="ellipse">
              <a:avLst/>
            </a:prstGeom>
            <a:solidFill>
              <a:schemeClr val="accent2"/>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285082" y="1306085"/>
              <a:ext cx="184489" cy="184489"/>
            </a:xfrm>
            <a:prstGeom prst="ellipse">
              <a:avLst/>
            </a:prstGeom>
            <a:solidFill>
              <a:srgbClr val="293650"/>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595024" y="1357742"/>
              <a:ext cx="289911" cy="289911"/>
            </a:xfrm>
            <a:prstGeom prst="ellipse">
              <a:avLst/>
            </a:prstGeom>
            <a:solidFill>
              <a:srgbClr val="2D3C59"/>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853309" y="1073629"/>
              <a:ext cx="184489" cy="184489"/>
            </a:xfrm>
            <a:prstGeom prst="ellipse">
              <a:avLst/>
            </a:prstGeom>
            <a:solidFill>
              <a:srgbClr val="32426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1189079" y="970315"/>
              <a:ext cx="184489" cy="184489"/>
            </a:xfrm>
            <a:prstGeom prst="ellipse">
              <a:avLst/>
            </a:prstGeom>
            <a:solidFill>
              <a:srgbClr val="36486A"/>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1602335" y="1151115"/>
              <a:ext cx="184489" cy="184489"/>
            </a:xfrm>
            <a:prstGeom prst="ellipse">
              <a:avLst/>
            </a:prstGeom>
            <a:solidFill>
              <a:srgbClr val="3B4E73"/>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1860620" y="1280257"/>
              <a:ext cx="289911" cy="289911"/>
            </a:xfrm>
            <a:prstGeom prst="ellipse">
              <a:avLst/>
            </a:prstGeom>
            <a:solidFill>
              <a:srgbClr val="3F547B"/>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2222218" y="1564370"/>
              <a:ext cx="184489" cy="184489"/>
            </a:xfrm>
            <a:prstGeom prst="ellipse">
              <a:avLst/>
            </a:prstGeom>
            <a:solidFill>
              <a:srgbClr val="445A84"/>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2377189" y="1848484"/>
              <a:ext cx="184489" cy="184489"/>
            </a:xfrm>
            <a:prstGeom prst="ellipse">
              <a:avLst/>
            </a:prstGeom>
            <a:solidFill>
              <a:srgbClr val="48608D"/>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1034108" y="1306085"/>
              <a:ext cx="474400" cy="474400"/>
            </a:xfrm>
            <a:prstGeom prst="ellipse">
              <a:avLst/>
            </a:prstGeom>
            <a:solidFill>
              <a:srgbClr val="4D6695"/>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26798" y="2287568"/>
              <a:ext cx="184489" cy="184489"/>
            </a:xfrm>
            <a:prstGeom prst="ellipse">
              <a:avLst/>
            </a:prstGeom>
            <a:solidFill>
              <a:srgbClr val="516E9E"/>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181768" y="2520024"/>
              <a:ext cx="289911" cy="289911"/>
            </a:xfrm>
            <a:prstGeom prst="ellipse">
              <a:avLst/>
            </a:prstGeom>
            <a:solidFill>
              <a:srgbClr val="5574A7"/>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569196" y="2726652"/>
              <a:ext cx="421689" cy="421689"/>
            </a:xfrm>
            <a:prstGeom prst="ellipse">
              <a:avLst/>
            </a:prstGeom>
            <a:solidFill>
              <a:srgbClr val="5E7BAC"/>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1111594" y="3062422"/>
              <a:ext cx="184489" cy="184489"/>
            </a:xfrm>
            <a:prstGeom prst="ellipse">
              <a:avLst/>
            </a:prstGeom>
            <a:solidFill>
              <a:srgbClr val="6682B0"/>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1214908" y="2726652"/>
              <a:ext cx="289911" cy="289911"/>
            </a:xfrm>
            <a:prstGeom prst="ellipse">
              <a:avLst/>
            </a:prstGeom>
            <a:solidFill>
              <a:srgbClr val="6F89B5"/>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1473192" y="3088251"/>
              <a:ext cx="184489" cy="184489"/>
            </a:xfrm>
            <a:prstGeom prst="ellipse">
              <a:avLst/>
            </a:prstGeom>
            <a:solidFill>
              <a:srgbClr val="7890B9"/>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1705649" y="2674995"/>
              <a:ext cx="421689" cy="421689"/>
            </a:xfrm>
            <a:prstGeom prst="ellipse">
              <a:avLst/>
            </a:prstGeom>
            <a:solidFill>
              <a:srgbClr val="8097BE"/>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2273875" y="2571681"/>
              <a:ext cx="289911" cy="289911"/>
            </a:xfrm>
            <a:prstGeom prst="ellipse">
              <a:avLst/>
            </a:prstGeom>
            <a:solidFill>
              <a:srgbClr val="879EC4"/>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2563787" y="1357313"/>
              <a:ext cx="851428" cy="1625470"/>
            </a:xfrm>
            <a:prstGeom prst="chevron">
              <a:avLst>
                <a:gd name="adj" fmla="val 62310"/>
              </a:avLst>
            </a:prstGeom>
            <a:solidFill>
              <a:schemeClr val="accent2"/>
            </a:solidFill>
            <a:ln>
              <a:noFill/>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3415216" y="1358102"/>
              <a:ext cx="2322078" cy="16254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txBox="1"/>
            <p:nvPr/>
          </p:nvSpPr>
          <p:spPr>
            <a:xfrm>
              <a:off x="3295951" y="1358102"/>
              <a:ext cx="2322078" cy="1625455"/>
            </a:xfrm>
            <a:prstGeom prst="rect">
              <a:avLst/>
            </a:prstGeom>
            <a:noFill/>
            <a:ln>
              <a:noFill/>
            </a:ln>
          </p:spPr>
          <p:txBody>
            <a:bodyPr spcFirstLastPara="1" wrap="square" lIns="20300" tIns="20300" rIns="20300" bIns="20300" anchor="ctr" anchorCtr="0">
              <a:noAutofit/>
            </a:bodyPr>
            <a:lstStyle/>
            <a:p>
              <a:pPr marL="0" marR="0" lvl="0" indent="0" algn="ctr" rtl="0">
                <a:lnSpc>
                  <a:spcPct val="90000"/>
                </a:lnSpc>
                <a:spcBef>
                  <a:spcPts val="0"/>
                </a:spcBef>
                <a:spcAft>
                  <a:spcPts val="0"/>
                </a:spcAft>
                <a:buClr>
                  <a:srgbClr val="000000"/>
                </a:buClr>
                <a:buSzPts val="1600"/>
                <a:buFont typeface="Arial"/>
                <a:buNone/>
              </a:pPr>
              <a:r>
                <a:rPr lang="en" sz="2100" b="1" i="0" u="none" strike="noStrike" cap="none" dirty="0">
                  <a:solidFill>
                    <a:srgbClr val="263248"/>
                  </a:solidFill>
                  <a:latin typeface="Roboto Condensed Light"/>
                  <a:ea typeface="Roboto Condensed Light"/>
                  <a:cs typeface="Roboto Condensed Light"/>
                  <a:sym typeface="Roboto Condensed Light"/>
                </a:rPr>
                <a:t>Take</a:t>
              </a:r>
              <a:r>
                <a:rPr lang="en" sz="2100" b="1" dirty="0">
                  <a:solidFill>
                    <a:srgbClr val="263248"/>
                  </a:solidFill>
                  <a:latin typeface="Roboto Condensed Light"/>
                  <a:ea typeface="Roboto Condensed Light"/>
                  <a:cs typeface="Roboto Condensed Light"/>
                  <a:sym typeface="Roboto Condensed Light"/>
                </a:rPr>
                <a:t> </a:t>
              </a:r>
              <a:r>
                <a:rPr lang="en" sz="2100" b="1" i="0" u="none" strike="noStrike" cap="none" dirty="0">
                  <a:solidFill>
                    <a:srgbClr val="263248"/>
                  </a:solidFill>
                  <a:latin typeface="Roboto Condensed Light"/>
                  <a:ea typeface="Roboto Condensed Light"/>
                  <a:cs typeface="Roboto Condensed Light"/>
                  <a:sym typeface="Roboto Condensed Light"/>
                </a:rPr>
                <a:t>actions</a:t>
              </a:r>
              <a:endParaRPr sz="2100" b="1" i="0" u="none" strike="noStrike" cap="none" dirty="0">
                <a:solidFill>
                  <a:srgbClr val="263248"/>
                </a:solidFill>
                <a:latin typeface="Roboto Condensed Light"/>
                <a:ea typeface="Roboto Condensed Light"/>
                <a:cs typeface="Roboto Condensed Light"/>
                <a:sym typeface="Roboto Condensed Light"/>
              </a:endParaRPr>
            </a:p>
          </p:txBody>
        </p:sp>
        <p:sp>
          <p:nvSpPr>
            <p:cNvPr id="376" name="Google Shape;376;p22"/>
            <p:cNvSpPr/>
            <p:nvPr/>
          </p:nvSpPr>
          <p:spPr>
            <a:xfrm>
              <a:off x="5252283" y="1357313"/>
              <a:ext cx="851428" cy="1625470"/>
            </a:xfrm>
            <a:prstGeom prst="chevron">
              <a:avLst>
                <a:gd name="adj" fmla="val 62310"/>
              </a:avLst>
            </a:prstGeom>
            <a:solidFill>
              <a:srgbClr val="90A5C8"/>
            </a:solidFill>
            <a:ln>
              <a:noFill/>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6304099" y="928224"/>
              <a:ext cx="2483647" cy="2483647"/>
            </a:xfrm>
            <a:prstGeom prst="ellipse">
              <a:avLst/>
            </a:prstGeom>
            <a:solidFill>
              <a:srgbClr val="90A5C8"/>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txBox="1"/>
            <p:nvPr/>
          </p:nvSpPr>
          <p:spPr>
            <a:xfrm>
              <a:off x="6349013" y="1528301"/>
              <a:ext cx="2319300" cy="1395600"/>
            </a:xfrm>
            <a:prstGeom prst="rect">
              <a:avLst/>
            </a:prstGeom>
            <a:noFill/>
            <a:ln>
              <a:noFill/>
            </a:ln>
          </p:spPr>
          <p:txBody>
            <a:bodyPr spcFirstLastPara="1" wrap="square" lIns="0" tIns="0" rIns="0" bIns="0" anchor="ctr" anchorCtr="0">
              <a:noAutofit/>
            </a:bodyPr>
            <a:lstStyle/>
            <a:p>
              <a:pPr marL="457200" marR="0" lvl="0" indent="-330200" algn="l" rtl="0">
                <a:lnSpc>
                  <a:spcPct val="90000"/>
                </a:lnSpc>
                <a:spcBef>
                  <a:spcPts val="0"/>
                </a:spcBef>
                <a:spcAft>
                  <a:spcPts val="0"/>
                </a:spcAft>
                <a:buClr>
                  <a:srgbClr val="263248"/>
                </a:buClr>
                <a:buSzPts val="1600"/>
                <a:buFont typeface="Roboto Condensed Light"/>
                <a:buChar char="●"/>
              </a:pPr>
              <a:r>
                <a:rPr lang="en" sz="1600" b="1" i="0" u="none" strike="noStrike" cap="none">
                  <a:solidFill>
                    <a:srgbClr val="263248"/>
                  </a:solidFill>
                  <a:latin typeface="Roboto Condensed Light"/>
                  <a:ea typeface="Roboto Condensed Light"/>
                  <a:cs typeface="Roboto Condensed Light"/>
                  <a:sym typeface="Roboto Condensed Light"/>
                </a:rPr>
                <a:t>Improve the quality of service </a:t>
              </a:r>
              <a:endParaRPr sz="1600" b="1" i="0" u="none" strike="noStrike" cap="none">
                <a:solidFill>
                  <a:srgbClr val="263248"/>
                </a:solidFill>
                <a:latin typeface="Roboto Condensed Light"/>
                <a:ea typeface="Roboto Condensed Light"/>
                <a:cs typeface="Roboto Condensed Light"/>
                <a:sym typeface="Roboto Condensed Light"/>
              </a:endParaRPr>
            </a:p>
            <a:p>
              <a:pPr marL="457200" marR="0" lvl="0" indent="-330200" algn="l" rtl="0">
                <a:lnSpc>
                  <a:spcPct val="90000"/>
                </a:lnSpc>
                <a:spcBef>
                  <a:spcPts val="0"/>
                </a:spcBef>
                <a:spcAft>
                  <a:spcPts val="0"/>
                </a:spcAft>
                <a:buClr>
                  <a:srgbClr val="263248"/>
                </a:buClr>
                <a:buSzPts val="1600"/>
                <a:buFont typeface="Roboto Condensed Light"/>
                <a:buChar char="●"/>
              </a:pPr>
              <a:r>
                <a:rPr lang="en" sz="1600" b="1" i="0" u="none" strike="noStrike" cap="none">
                  <a:solidFill>
                    <a:srgbClr val="263248"/>
                  </a:solidFill>
                  <a:latin typeface="Roboto Condensed Light"/>
                  <a:ea typeface="Roboto Condensed Light"/>
                  <a:cs typeface="Roboto Condensed Light"/>
                  <a:sym typeface="Roboto Condensed Light"/>
                </a:rPr>
                <a:t>decrease cost</a:t>
              </a:r>
              <a:endParaRPr sz="1600" b="1" i="0" u="none" strike="noStrike" cap="none">
                <a:solidFill>
                  <a:srgbClr val="263248"/>
                </a:solidFill>
                <a:latin typeface="Roboto Condensed Light"/>
                <a:ea typeface="Roboto Condensed Light"/>
                <a:cs typeface="Roboto Condensed Light"/>
                <a:sym typeface="Roboto Condensed Light"/>
              </a:endParaRPr>
            </a:p>
            <a:p>
              <a:pPr marL="457200" marR="0" lvl="0" indent="-330200" algn="l" rtl="0">
                <a:lnSpc>
                  <a:spcPct val="90000"/>
                </a:lnSpc>
                <a:spcBef>
                  <a:spcPts val="0"/>
                </a:spcBef>
                <a:spcAft>
                  <a:spcPts val="0"/>
                </a:spcAft>
                <a:buClr>
                  <a:srgbClr val="263248"/>
                </a:buClr>
                <a:buSzPts val="1600"/>
                <a:buFont typeface="Roboto Condensed Light"/>
                <a:buChar char="●"/>
              </a:pPr>
              <a:r>
                <a:rPr lang="en" sz="1600" b="1" i="0" u="none" strike="noStrike" cap="none">
                  <a:solidFill>
                    <a:srgbClr val="263248"/>
                  </a:solidFill>
                  <a:latin typeface="Roboto Condensed Light"/>
                  <a:ea typeface="Roboto Condensed Light"/>
                  <a:cs typeface="Roboto Condensed Light"/>
                  <a:sym typeface="Roboto Condensed Light"/>
                </a:rPr>
                <a:t>avoid unnecessary injur</a:t>
              </a:r>
              <a:r>
                <a:rPr lang="en" sz="1600" b="1">
                  <a:solidFill>
                    <a:srgbClr val="263248"/>
                  </a:solidFill>
                  <a:latin typeface="Roboto Condensed Light"/>
                  <a:ea typeface="Roboto Condensed Light"/>
                  <a:cs typeface="Roboto Condensed Light"/>
                  <a:sym typeface="Roboto Condensed Light"/>
                </a:rPr>
                <a:t>ies</a:t>
              </a:r>
              <a:r>
                <a:rPr lang="en" sz="1600" b="1" i="0" u="none" strike="noStrike" cap="none">
                  <a:solidFill>
                    <a:srgbClr val="263248"/>
                  </a:solidFill>
                  <a:latin typeface="Roboto Condensed Light"/>
                  <a:ea typeface="Roboto Condensed Light"/>
                  <a:cs typeface="Roboto Condensed Light"/>
                  <a:sym typeface="Roboto Condensed Light"/>
                </a:rPr>
                <a:t> and damages</a:t>
              </a:r>
              <a:endParaRPr sz="1600" b="1" i="0" u="none" strike="noStrike" cap="none">
                <a:solidFill>
                  <a:srgbClr val="263248"/>
                </a:solidFill>
                <a:latin typeface="Roboto Condensed Light"/>
                <a:ea typeface="Roboto Condensed Light"/>
                <a:cs typeface="Roboto Condensed Light"/>
                <a:sym typeface="Roboto Condensed Light"/>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Dataset</a:t>
            </a:r>
            <a:endParaRPr sz="2800" dirty="0"/>
          </a:p>
        </p:txBody>
      </p:sp>
      <p:sp>
        <p:nvSpPr>
          <p:cNvPr id="384" name="Google Shape;384;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13</a:t>
            </a:fld>
            <a:endParaRPr/>
          </a:p>
        </p:txBody>
      </p:sp>
      <p:sp>
        <p:nvSpPr>
          <p:cNvPr id="385" name="Google Shape;385;p23"/>
          <p:cNvSpPr txBox="1"/>
          <p:nvPr/>
        </p:nvSpPr>
        <p:spPr>
          <a:xfrm>
            <a:off x="4014200" y="2125425"/>
            <a:ext cx="1867200" cy="18021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RTS Accident </a:t>
            </a:r>
            <a:endParaRPr sz="1800" u="sng">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Date &amp; Time</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Address</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Operator</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Road Condition</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t>
            </a:r>
            <a:endParaRPr sz="1700">
              <a:solidFill>
                <a:srgbClr val="2D3B45"/>
              </a:solidFill>
              <a:latin typeface="Helvetica Neue"/>
              <a:ea typeface="Helvetica Neue"/>
              <a:cs typeface="Helvetica Neue"/>
              <a:sym typeface="Helvetica Neue"/>
            </a:endParaRPr>
          </a:p>
        </p:txBody>
      </p:sp>
      <p:sp>
        <p:nvSpPr>
          <p:cNvPr id="386" name="Google Shape;386;p23"/>
          <p:cNvSpPr txBox="1"/>
          <p:nvPr/>
        </p:nvSpPr>
        <p:spPr>
          <a:xfrm>
            <a:off x="419375" y="2435025"/>
            <a:ext cx="1867200" cy="1182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Absence </a:t>
            </a:r>
            <a:endParaRPr sz="1800" u="sng">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Operator </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Date</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t>
            </a:r>
            <a:endParaRPr sz="1700">
              <a:solidFill>
                <a:srgbClr val="2D3B45"/>
              </a:solidFill>
              <a:latin typeface="Helvetica Neue"/>
              <a:ea typeface="Helvetica Neue"/>
              <a:cs typeface="Helvetica Neue"/>
              <a:sym typeface="Helvetica Neue"/>
            </a:endParaRPr>
          </a:p>
        </p:txBody>
      </p:sp>
      <p:sp>
        <p:nvSpPr>
          <p:cNvPr id="387" name="Google Shape;387;p23"/>
          <p:cNvSpPr txBox="1"/>
          <p:nvPr/>
        </p:nvSpPr>
        <p:spPr>
          <a:xfrm>
            <a:off x="419375" y="3749700"/>
            <a:ext cx="1867200" cy="1182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Days Off</a:t>
            </a:r>
            <a:endParaRPr sz="1800" u="sng">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Operator </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Date</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t>
            </a:r>
            <a:endParaRPr sz="1700">
              <a:solidFill>
                <a:srgbClr val="2D3B45"/>
              </a:solidFill>
              <a:latin typeface="Helvetica Neue"/>
              <a:ea typeface="Helvetica Neue"/>
              <a:cs typeface="Helvetica Neue"/>
              <a:sym typeface="Helvetica Neue"/>
            </a:endParaRPr>
          </a:p>
        </p:txBody>
      </p:sp>
      <p:sp>
        <p:nvSpPr>
          <p:cNvPr id="388" name="Google Shape;388;p23"/>
          <p:cNvSpPr txBox="1"/>
          <p:nvPr/>
        </p:nvSpPr>
        <p:spPr>
          <a:xfrm>
            <a:off x="419375" y="1359450"/>
            <a:ext cx="1867200" cy="6840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Age Distribution</a:t>
            </a:r>
            <a:endParaRPr sz="1800" u="sng">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Age</a:t>
            </a:r>
            <a:endParaRPr sz="1700">
              <a:solidFill>
                <a:srgbClr val="2D3B45"/>
              </a:solidFill>
              <a:latin typeface="Helvetica Neue"/>
              <a:ea typeface="Helvetica Neue"/>
              <a:cs typeface="Helvetica Neue"/>
              <a:sym typeface="Helvetica Neue"/>
            </a:endParaRPr>
          </a:p>
        </p:txBody>
      </p:sp>
      <p:cxnSp>
        <p:nvCxnSpPr>
          <p:cNvPr id="389" name="Google Shape;389;p23"/>
          <p:cNvCxnSpPr>
            <a:stCxn id="388" idx="3"/>
            <a:endCxn id="385" idx="1"/>
          </p:cNvCxnSpPr>
          <p:nvPr/>
        </p:nvCxnSpPr>
        <p:spPr>
          <a:xfrm>
            <a:off x="2286575" y="1701450"/>
            <a:ext cx="1727700" cy="1325100"/>
          </a:xfrm>
          <a:prstGeom prst="bentConnector3">
            <a:avLst>
              <a:gd name="adj1" fmla="val 49998"/>
            </a:avLst>
          </a:prstGeom>
          <a:noFill/>
          <a:ln w="28575" cap="flat" cmpd="sng">
            <a:solidFill>
              <a:schemeClr val="accent1"/>
            </a:solidFill>
            <a:prstDash val="solid"/>
            <a:round/>
            <a:headEnd type="none" w="med" len="med"/>
            <a:tailEnd type="triangle" w="med" len="med"/>
          </a:ln>
        </p:spPr>
      </p:cxnSp>
      <p:cxnSp>
        <p:nvCxnSpPr>
          <p:cNvPr id="390" name="Google Shape;390;p23"/>
          <p:cNvCxnSpPr>
            <a:stCxn id="386" idx="3"/>
            <a:endCxn id="385" idx="1"/>
          </p:cNvCxnSpPr>
          <p:nvPr/>
        </p:nvCxnSpPr>
        <p:spPr>
          <a:xfrm>
            <a:off x="2286575" y="3026175"/>
            <a:ext cx="1727700" cy="600"/>
          </a:xfrm>
          <a:prstGeom prst="bentConnector3">
            <a:avLst>
              <a:gd name="adj1" fmla="val 49998"/>
            </a:avLst>
          </a:prstGeom>
          <a:noFill/>
          <a:ln w="28575" cap="flat" cmpd="sng">
            <a:solidFill>
              <a:schemeClr val="accent1"/>
            </a:solidFill>
            <a:prstDash val="solid"/>
            <a:round/>
            <a:headEnd type="none" w="med" len="med"/>
            <a:tailEnd type="triangle" w="med" len="med"/>
          </a:ln>
        </p:spPr>
      </p:cxnSp>
      <p:cxnSp>
        <p:nvCxnSpPr>
          <p:cNvPr id="391" name="Google Shape;391;p23"/>
          <p:cNvCxnSpPr>
            <a:stCxn id="387" idx="3"/>
            <a:endCxn id="385" idx="1"/>
          </p:cNvCxnSpPr>
          <p:nvPr/>
        </p:nvCxnSpPr>
        <p:spPr>
          <a:xfrm rot="10800000" flipH="1">
            <a:off x="2286575" y="3026550"/>
            <a:ext cx="1727700" cy="1314300"/>
          </a:xfrm>
          <a:prstGeom prst="bentConnector3">
            <a:avLst>
              <a:gd name="adj1" fmla="val 49998"/>
            </a:avLst>
          </a:prstGeom>
          <a:noFill/>
          <a:ln w="28575" cap="flat" cmpd="sng">
            <a:solidFill>
              <a:schemeClr val="accent1"/>
            </a:solidFill>
            <a:prstDash val="solid"/>
            <a:round/>
            <a:headEnd type="none" w="med" len="med"/>
            <a:tailEnd type="triangle" w="med" len="med"/>
          </a:ln>
        </p:spPr>
      </p:cxnSp>
      <p:sp>
        <p:nvSpPr>
          <p:cNvPr id="392" name="Google Shape;392;p23"/>
          <p:cNvSpPr txBox="1"/>
          <p:nvPr/>
        </p:nvSpPr>
        <p:spPr>
          <a:xfrm>
            <a:off x="3115835" y="2645700"/>
            <a:ext cx="1359900" cy="43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D3B45"/>
                </a:solidFill>
                <a:latin typeface="Helvetica Neue"/>
                <a:ea typeface="Helvetica Neue"/>
                <a:cs typeface="Helvetica Neue"/>
                <a:sym typeface="Helvetica Neue"/>
              </a:rPr>
              <a:t>Operator</a:t>
            </a:r>
            <a:endParaRPr sz="1100"/>
          </a:p>
        </p:txBody>
      </p:sp>
      <p:grpSp>
        <p:nvGrpSpPr>
          <p:cNvPr id="393" name="Google Shape;393;p23"/>
          <p:cNvGrpSpPr/>
          <p:nvPr/>
        </p:nvGrpSpPr>
        <p:grpSpPr>
          <a:xfrm>
            <a:off x="4929075" y="2125125"/>
            <a:ext cx="3618000" cy="1802100"/>
            <a:chOff x="4929075" y="2125125"/>
            <a:chExt cx="3618000" cy="1802100"/>
          </a:xfrm>
        </p:grpSpPr>
        <p:sp>
          <p:nvSpPr>
            <p:cNvPr id="394" name="Google Shape;394;p23"/>
            <p:cNvSpPr txBox="1"/>
            <p:nvPr/>
          </p:nvSpPr>
          <p:spPr>
            <a:xfrm>
              <a:off x="6679875" y="2125125"/>
              <a:ext cx="1867200" cy="1802100"/>
            </a:xfrm>
            <a:prstGeom prst="rect">
              <a:avLst/>
            </a:prstGeom>
            <a:noFill/>
            <a:ln w="19050" cap="flat" cmpd="sng">
              <a:solidFill>
                <a:schemeClr val="accent1"/>
              </a:solidFill>
              <a:prstDash val="dash"/>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Traffic Accident </a:t>
              </a:r>
              <a:endParaRPr sz="1800" u="sng">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Date &amp; Time</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Location</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Road Condition</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Weather</a:t>
              </a:r>
              <a:endParaRPr sz="1700">
                <a:solidFill>
                  <a:srgbClr val="2D3B45"/>
                </a:solidFill>
                <a:latin typeface="Helvetica Neue"/>
                <a:ea typeface="Helvetica Neue"/>
                <a:cs typeface="Helvetica Neue"/>
                <a:sym typeface="Helvetica Neue"/>
              </a:endParaRPr>
            </a:p>
            <a:p>
              <a:pPr marL="0" lvl="0" indent="0" algn="l" rtl="0">
                <a:spcBef>
                  <a:spcPts val="0"/>
                </a:spcBef>
                <a:spcAft>
                  <a:spcPts val="0"/>
                </a:spcAft>
                <a:buNone/>
              </a:pPr>
              <a:r>
                <a:rPr lang="en" sz="1700">
                  <a:solidFill>
                    <a:srgbClr val="2D3B45"/>
                  </a:solidFill>
                  <a:latin typeface="Helvetica Neue"/>
                  <a:ea typeface="Helvetica Neue"/>
                  <a:cs typeface="Helvetica Neue"/>
                  <a:sym typeface="Helvetica Neue"/>
                </a:rPr>
                <a:t>...</a:t>
              </a:r>
              <a:endParaRPr sz="1700">
                <a:solidFill>
                  <a:srgbClr val="2D3B45"/>
                </a:solidFill>
                <a:latin typeface="Helvetica Neue"/>
                <a:ea typeface="Helvetica Neue"/>
                <a:cs typeface="Helvetica Neue"/>
                <a:sym typeface="Helvetica Neue"/>
              </a:endParaRPr>
            </a:p>
          </p:txBody>
        </p:sp>
        <p:cxnSp>
          <p:nvCxnSpPr>
            <p:cNvPr id="395" name="Google Shape;395;p23"/>
            <p:cNvCxnSpPr/>
            <p:nvPr/>
          </p:nvCxnSpPr>
          <p:spPr>
            <a:xfrm flipH="1">
              <a:off x="4929075" y="2859900"/>
              <a:ext cx="1750800" cy="11400"/>
            </a:xfrm>
            <a:prstGeom prst="straightConnector1">
              <a:avLst/>
            </a:prstGeom>
            <a:noFill/>
            <a:ln w="28575" cap="flat" cmpd="sng">
              <a:solidFill>
                <a:schemeClr val="accent1"/>
              </a:solidFill>
              <a:prstDash val="dash"/>
              <a:round/>
              <a:headEnd type="triangle" w="med" len="med"/>
              <a:tailEnd type="triangle" w="med" len="med"/>
            </a:ln>
          </p:spPr>
        </p:cxnSp>
        <p:sp>
          <p:nvSpPr>
            <p:cNvPr id="396" name="Google Shape;396;p23"/>
            <p:cNvSpPr txBox="1"/>
            <p:nvPr/>
          </p:nvSpPr>
          <p:spPr>
            <a:xfrm>
              <a:off x="5485985" y="2435025"/>
              <a:ext cx="1359900" cy="43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D3B45"/>
                  </a:solidFill>
                  <a:latin typeface="Helvetica Neue"/>
                  <a:ea typeface="Helvetica Neue"/>
                  <a:cs typeface="Helvetica Neue"/>
                  <a:sym typeface="Helvetica Neue"/>
                </a:rPr>
                <a:t>Lat, Lng</a:t>
              </a:r>
              <a:endParaRPr sz="1100"/>
            </a:p>
          </p:txBody>
        </p:sp>
      </p:grpSp>
      <p:sp>
        <p:nvSpPr>
          <p:cNvPr id="397" name="Google Shape;397;p23"/>
          <p:cNvSpPr txBox="1"/>
          <p:nvPr/>
        </p:nvSpPr>
        <p:spPr>
          <a:xfrm>
            <a:off x="1943475" y="4290750"/>
            <a:ext cx="3000000" cy="300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6"/>
                </a:solidFill>
              </a:rPr>
              <a:t>Timeline Analysis</a:t>
            </a:r>
            <a:endParaRPr sz="1800">
              <a:solidFill>
                <a:schemeClr val="accent6"/>
              </a:solidFill>
            </a:endParaRPr>
          </a:p>
        </p:txBody>
      </p:sp>
      <p:sp>
        <p:nvSpPr>
          <p:cNvPr id="398" name="Google Shape;398;p23"/>
          <p:cNvSpPr txBox="1"/>
          <p:nvPr/>
        </p:nvSpPr>
        <p:spPr>
          <a:xfrm>
            <a:off x="4874050" y="4290750"/>
            <a:ext cx="3000000" cy="300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6"/>
                </a:solidFill>
              </a:rPr>
              <a:t>Geolocation Analysis</a:t>
            </a:r>
            <a:endParaRPr sz="1800">
              <a:solidFill>
                <a:schemeClr val="accent6"/>
              </a:solidFill>
            </a:endParaRPr>
          </a:p>
        </p:txBody>
      </p:sp>
      <p:sp>
        <p:nvSpPr>
          <p:cNvPr id="399" name="Google Shape;399;p23"/>
          <p:cNvSpPr txBox="1"/>
          <p:nvPr/>
        </p:nvSpPr>
        <p:spPr>
          <a:xfrm>
            <a:off x="6679875" y="1224675"/>
            <a:ext cx="2095200" cy="622200"/>
          </a:xfrm>
          <a:prstGeom prst="rect">
            <a:avLst/>
          </a:prstGeom>
          <a:noFill/>
          <a:ln w="19050" cap="flat" cmpd="sng">
            <a:solidFill>
              <a:schemeClr val="accent1"/>
            </a:solidFill>
            <a:prstDash val="dash"/>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2D3B45"/>
                </a:solidFill>
                <a:latin typeface="Helvetica Neue"/>
                <a:ea typeface="Helvetica Neue"/>
                <a:cs typeface="Helvetica Neue"/>
                <a:sym typeface="Helvetica Neue"/>
              </a:rPr>
              <a:t>Street SpeedLimit</a:t>
            </a:r>
            <a:endParaRPr sz="1700">
              <a:solidFill>
                <a:srgbClr val="2D3B45"/>
              </a:solidFill>
              <a:latin typeface="Helvetica Neue"/>
              <a:ea typeface="Helvetica Neue"/>
              <a:cs typeface="Helvetica Neue"/>
              <a:sym typeface="Helvetica Neue"/>
            </a:endParaRPr>
          </a:p>
        </p:txBody>
      </p:sp>
      <p:grpSp>
        <p:nvGrpSpPr>
          <p:cNvPr id="19" name="Google Shape;340;p22">
            <a:extLst>
              <a:ext uri="{FF2B5EF4-FFF2-40B4-BE49-F238E27FC236}">
                <a16:creationId xmlns:a16="http://schemas.microsoft.com/office/drawing/2014/main" id="{AB6F59FE-273A-0A40-B328-4F7068EC3836}"/>
              </a:ext>
            </a:extLst>
          </p:cNvPr>
          <p:cNvGrpSpPr/>
          <p:nvPr/>
        </p:nvGrpSpPr>
        <p:grpSpPr>
          <a:xfrm>
            <a:off x="263101" y="580106"/>
            <a:ext cx="407743" cy="391135"/>
            <a:chOff x="5233525" y="4954450"/>
            <a:chExt cx="538275" cy="516350"/>
          </a:xfrm>
        </p:grpSpPr>
        <p:sp>
          <p:nvSpPr>
            <p:cNvPr id="20" name="Google Shape;341;p22">
              <a:extLst>
                <a:ext uri="{FF2B5EF4-FFF2-40B4-BE49-F238E27FC236}">
                  <a16:creationId xmlns:a16="http://schemas.microsoft.com/office/drawing/2014/main" id="{7AC4C9B3-8995-1F42-AD41-FC5EF260268D}"/>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42;p22">
              <a:extLst>
                <a:ext uri="{FF2B5EF4-FFF2-40B4-BE49-F238E27FC236}">
                  <a16:creationId xmlns:a16="http://schemas.microsoft.com/office/drawing/2014/main" id="{6678B013-13F6-CA44-91DC-721F01CF01AC}"/>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43;p22">
              <a:extLst>
                <a:ext uri="{FF2B5EF4-FFF2-40B4-BE49-F238E27FC236}">
                  <a16:creationId xmlns:a16="http://schemas.microsoft.com/office/drawing/2014/main" id="{C9731713-2C9C-2846-8768-D335D32BF4BC}"/>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44;p22">
              <a:extLst>
                <a:ext uri="{FF2B5EF4-FFF2-40B4-BE49-F238E27FC236}">
                  <a16:creationId xmlns:a16="http://schemas.microsoft.com/office/drawing/2014/main" id="{884B3963-A929-024F-912C-89C81D80CD51}"/>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45;p22">
              <a:extLst>
                <a:ext uri="{FF2B5EF4-FFF2-40B4-BE49-F238E27FC236}">
                  <a16:creationId xmlns:a16="http://schemas.microsoft.com/office/drawing/2014/main" id="{4E912770-7923-1B4F-9659-498985A0C4D1}"/>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46;p22">
              <a:extLst>
                <a:ext uri="{FF2B5EF4-FFF2-40B4-BE49-F238E27FC236}">
                  <a16:creationId xmlns:a16="http://schemas.microsoft.com/office/drawing/2014/main" id="{1C90C0D4-F546-CD42-8E87-107C4E635990}"/>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47;p22">
              <a:extLst>
                <a:ext uri="{FF2B5EF4-FFF2-40B4-BE49-F238E27FC236}">
                  <a16:creationId xmlns:a16="http://schemas.microsoft.com/office/drawing/2014/main" id="{FD479F40-55B9-494C-BC66-4DAEEEC43DA1}"/>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48;p22">
              <a:extLst>
                <a:ext uri="{FF2B5EF4-FFF2-40B4-BE49-F238E27FC236}">
                  <a16:creationId xmlns:a16="http://schemas.microsoft.com/office/drawing/2014/main" id="{92249AD0-2ED8-8F42-A1FD-D01C5FD3A6F9}"/>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49;p22">
              <a:extLst>
                <a:ext uri="{FF2B5EF4-FFF2-40B4-BE49-F238E27FC236}">
                  <a16:creationId xmlns:a16="http://schemas.microsoft.com/office/drawing/2014/main" id="{8E7E747E-7463-5243-B3BE-3F3D6B978D5A}"/>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50;p22">
              <a:extLst>
                <a:ext uri="{FF2B5EF4-FFF2-40B4-BE49-F238E27FC236}">
                  <a16:creationId xmlns:a16="http://schemas.microsoft.com/office/drawing/2014/main" id="{43179C5D-FAD5-AF49-ACDD-A557C79CB5E5}"/>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51;p22">
              <a:extLst>
                <a:ext uri="{FF2B5EF4-FFF2-40B4-BE49-F238E27FC236}">
                  <a16:creationId xmlns:a16="http://schemas.microsoft.com/office/drawing/2014/main" id="{FA79AE4C-27B0-0042-B014-B994D9AF93C6}"/>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pic>
        <p:nvPicPr>
          <p:cNvPr id="404" name="Google Shape;404;p24"/>
          <p:cNvPicPr preferRelativeResize="0"/>
          <p:nvPr/>
        </p:nvPicPr>
        <p:blipFill>
          <a:blip r:embed="rId3">
            <a:alphaModFix/>
          </a:blip>
          <a:stretch>
            <a:fillRect/>
          </a:stretch>
        </p:blipFill>
        <p:spPr>
          <a:xfrm>
            <a:off x="268398" y="1370125"/>
            <a:ext cx="5906053" cy="2921300"/>
          </a:xfrm>
          <a:prstGeom prst="rect">
            <a:avLst/>
          </a:prstGeom>
          <a:noFill/>
          <a:ln>
            <a:noFill/>
          </a:ln>
        </p:spPr>
      </p:pic>
      <p:pic>
        <p:nvPicPr>
          <p:cNvPr id="405" name="Google Shape;405;p24"/>
          <p:cNvPicPr preferRelativeResize="0"/>
          <p:nvPr/>
        </p:nvPicPr>
        <p:blipFill>
          <a:blip r:embed="rId3">
            <a:alphaModFix/>
          </a:blip>
          <a:stretch>
            <a:fillRect/>
          </a:stretch>
        </p:blipFill>
        <p:spPr>
          <a:xfrm>
            <a:off x="268400" y="1370125"/>
            <a:ext cx="5906022" cy="2921300"/>
          </a:xfrm>
          <a:prstGeom prst="rect">
            <a:avLst/>
          </a:prstGeom>
          <a:noFill/>
          <a:ln>
            <a:noFill/>
          </a:ln>
        </p:spPr>
      </p:pic>
      <p:sp>
        <p:nvSpPr>
          <p:cNvPr id="406" name="Google Shape;406;p24"/>
          <p:cNvSpPr txBox="1">
            <a:spLocks noGrp="1"/>
          </p:cNvSpPr>
          <p:nvPr>
            <p:ph type="title"/>
          </p:nvPr>
        </p:nvSpPr>
        <p:spPr>
          <a:xfrm>
            <a:off x="814275" y="392575"/>
            <a:ext cx="6532730" cy="766200"/>
          </a:xfrm>
          <a:prstGeom prst="rect">
            <a:avLst/>
          </a:prstGeom>
        </p:spPr>
        <p:txBody>
          <a:bodyPr spcFirstLastPara="1" wrap="square" lIns="91425" tIns="91425" rIns="91425" bIns="91425" anchor="ctr" anchorCtr="0">
            <a:noAutofit/>
          </a:bodyPr>
          <a:lstStyle/>
          <a:p>
            <a:r>
              <a:rPr lang="en" dirty="0"/>
              <a:t>Geolocation Analysis - </a:t>
            </a:r>
            <a:r>
              <a:rPr lang="en" b="0" dirty="0"/>
              <a:t>RTS accidents map</a:t>
            </a:r>
            <a:endParaRPr b="0" dirty="0"/>
          </a:p>
        </p:txBody>
      </p:sp>
      <p:sp>
        <p:nvSpPr>
          <p:cNvPr id="407" name="Google Shape;407;p2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14</a:t>
            </a:fld>
            <a:endParaRPr/>
          </a:p>
        </p:txBody>
      </p:sp>
      <p:sp>
        <p:nvSpPr>
          <p:cNvPr id="408" name="Google Shape;408;p24"/>
          <p:cNvSpPr/>
          <p:nvPr/>
        </p:nvSpPr>
        <p:spPr>
          <a:xfrm>
            <a:off x="6322800" y="1370125"/>
            <a:ext cx="2700900" cy="6264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Heatmap for RTS accidents</a:t>
            </a:r>
            <a:endParaRPr sz="1800" b="0" i="0" u="none" strike="noStrike" cap="none">
              <a:solidFill>
                <a:srgbClr val="2D3B45"/>
              </a:solidFill>
              <a:latin typeface="Calibri"/>
              <a:ea typeface="Calibri"/>
              <a:cs typeface="Calibri"/>
              <a:sym typeface="Calibri"/>
            </a:endParaRPr>
          </a:p>
        </p:txBody>
      </p:sp>
      <p:grpSp>
        <p:nvGrpSpPr>
          <p:cNvPr id="409" name="Google Shape;409;p24"/>
          <p:cNvGrpSpPr/>
          <p:nvPr/>
        </p:nvGrpSpPr>
        <p:grpSpPr>
          <a:xfrm>
            <a:off x="268401" y="1370125"/>
            <a:ext cx="8755299" cy="2921300"/>
            <a:chOff x="268401" y="1370125"/>
            <a:chExt cx="8755299" cy="2921300"/>
          </a:xfrm>
        </p:grpSpPr>
        <p:pic>
          <p:nvPicPr>
            <p:cNvPr id="410" name="Google Shape;410;p24"/>
            <p:cNvPicPr preferRelativeResize="0"/>
            <p:nvPr/>
          </p:nvPicPr>
          <p:blipFill>
            <a:blip r:embed="rId4">
              <a:alphaModFix/>
            </a:blip>
            <a:stretch>
              <a:fillRect/>
            </a:stretch>
          </p:blipFill>
          <p:spPr>
            <a:xfrm>
              <a:off x="268401" y="1370125"/>
              <a:ext cx="5906028" cy="2921300"/>
            </a:xfrm>
            <a:prstGeom prst="rect">
              <a:avLst/>
            </a:prstGeom>
            <a:noFill/>
            <a:ln>
              <a:noFill/>
            </a:ln>
          </p:spPr>
        </p:pic>
        <p:sp>
          <p:nvSpPr>
            <p:cNvPr id="411" name="Google Shape;411;p24"/>
            <p:cNvSpPr/>
            <p:nvPr/>
          </p:nvSpPr>
          <p:spPr>
            <a:xfrm>
              <a:off x="6322800" y="2043400"/>
              <a:ext cx="2700900" cy="6264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Heatmap for </a:t>
              </a:r>
              <a:r>
                <a:rPr lang="en" sz="1800" b="1">
                  <a:solidFill>
                    <a:srgbClr val="2D3B45"/>
                  </a:solidFill>
                  <a:latin typeface="Calibri"/>
                  <a:ea typeface="Calibri"/>
                  <a:cs typeface="Calibri"/>
                  <a:sym typeface="Calibri"/>
                </a:rPr>
                <a:t>all </a:t>
              </a:r>
              <a:r>
                <a:rPr lang="en" sz="1800">
                  <a:solidFill>
                    <a:srgbClr val="2D3B45"/>
                  </a:solidFill>
                  <a:latin typeface="Calibri"/>
                  <a:ea typeface="Calibri"/>
                  <a:cs typeface="Calibri"/>
                  <a:sym typeface="Calibri"/>
                </a:rPr>
                <a:t>vehicle accidents</a:t>
              </a:r>
              <a:endParaRPr sz="1800" b="0" i="0" u="none" strike="noStrike" cap="none">
                <a:solidFill>
                  <a:srgbClr val="2D3B45"/>
                </a:solidFill>
                <a:latin typeface="Calibri"/>
                <a:ea typeface="Calibri"/>
                <a:cs typeface="Calibri"/>
                <a:sym typeface="Calibri"/>
              </a:endParaRPr>
            </a:p>
          </p:txBody>
        </p:sp>
      </p:grpSp>
      <p:grpSp>
        <p:nvGrpSpPr>
          <p:cNvPr id="412" name="Google Shape;412;p24"/>
          <p:cNvGrpSpPr/>
          <p:nvPr/>
        </p:nvGrpSpPr>
        <p:grpSpPr>
          <a:xfrm>
            <a:off x="268400" y="1294075"/>
            <a:ext cx="8755300" cy="2997352"/>
            <a:chOff x="268400" y="1294075"/>
            <a:chExt cx="8755300" cy="2997352"/>
          </a:xfrm>
        </p:grpSpPr>
        <p:sp>
          <p:nvSpPr>
            <p:cNvPr id="413" name="Google Shape;413;p24"/>
            <p:cNvSpPr/>
            <p:nvPr/>
          </p:nvSpPr>
          <p:spPr>
            <a:xfrm>
              <a:off x="6322800" y="1294075"/>
              <a:ext cx="2700900" cy="29214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a:t>
              </a: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2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Lay them together:</a:t>
              </a:r>
              <a:endParaRPr sz="1800">
                <a:solidFill>
                  <a:srgbClr val="2D3B45"/>
                </a:solidFill>
                <a:latin typeface="Calibri"/>
                <a:ea typeface="Calibri"/>
                <a:cs typeface="Calibri"/>
                <a:sym typeface="Calibri"/>
              </a:endParaRPr>
            </a:p>
            <a:p>
              <a:pPr marL="457200" marR="0" lvl="0" indent="-330200" algn="l" rtl="0">
                <a:lnSpc>
                  <a:spcPct val="107000"/>
                </a:lnSpc>
                <a:spcBef>
                  <a:spcPts val="80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Each dot for RTS accidents</a:t>
              </a:r>
              <a:endParaRPr sz="1600">
                <a:solidFill>
                  <a:srgbClr val="2D3B45"/>
                </a:solidFill>
                <a:latin typeface="Calibri"/>
                <a:ea typeface="Calibri"/>
                <a:cs typeface="Calibri"/>
                <a:sym typeface="Calibri"/>
              </a:endParaRPr>
            </a:p>
            <a:p>
              <a:pPr marL="457200" marR="0" lvl="0" indent="-330200" algn="l" rtl="0">
                <a:lnSpc>
                  <a:spcPct val="107000"/>
                </a:lnSpc>
                <a:spcBef>
                  <a:spcPts val="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Color for ALL accidents</a:t>
              </a:r>
              <a:endParaRPr sz="1600">
                <a:solidFill>
                  <a:srgbClr val="2D3B45"/>
                </a:solidFill>
                <a:latin typeface="Calibri"/>
                <a:ea typeface="Calibri"/>
                <a:cs typeface="Calibri"/>
                <a:sym typeface="Calibri"/>
              </a:endParaRPr>
            </a:p>
          </p:txBody>
        </p:sp>
        <p:pic>
          <p:nvPicPr>
            <p:cNvPr id="414" name="Google Shape;414;p24"/>
            <p:cNvPicPr preferRelativeResize="0"/>
            <p:nvPr/>
          </p:nvPicPr>
          <p:blipFill>
            <a:blip r:embed="rId5">
              <a:alphaModFix/>
            </a:blip>
            <a:stretch>
              <a:fillRect/>
            </a:stretch>
          </p:blipFill>
          <p:spPr>
            <a:xfrm>
              <a:off x="268400" y="1370125"/>
              <a:ext cx="5904790" cy="2921301"/>
            </a:xfrm>
            <a:prstGeom prst="rect">
              <a:avLst/>
            </a:prstGeom>
            <a:noFill/>
            <a:ln>
              <a:noFill/>
            </a:ln>
          </p:spPr>
        </p:pic>
      </p:grpSp>
      <p:grpSp>
        <p:nvGrpSpPr>
          <p:cNvPr id="13" name="Google Shape;340;p22">
            <a:extLst>
              <a:ext uri="{FF2B5EF4-FFF2-40B4-BE49-F238E27FC236}">
                <a16:creationId xmlns:a16="http://schemas.microsoft.com/office/drawing/2014/main" id="{FD2569CE-7BA6-B44C-A9BE-014E33BD09C3}"/>
              </a:ext>
            </a:extLst>
          </p:cNvPr>
          <p:cNvGrpSpPr/>
          <p:nvPr/>
        </p:nvGrpSpPr>
        <p:grpSpPr>
          <a:xfrm>
            <a:off x="263101" y="580106"/>
            <a:ext cx="407743" cy="391135"/>
            <a:chOff x="5233525" y="4954450"/>
            <a:chExt cx="538275" cy="516350"/>
          </a:xfrm>
        </p:grpSpPr>
        <p:sp>
          <p:nvSpPr>
            <p:cNvPr id="14" name="Google Shape;341;p22">
              <a:extLst>
                <a:ext uri="{FF2B5EF4-FFF2-40B4-BE49-F238E27FC236}">
                  <a16:creationId xmlns:a16="http://schemas.microsoft.com/office/drawing/2014/main" id="{8C52A3DA-3689-DC4B-9F3B-8E0CF488AC54}"/>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2;p22">
              <a:extLst>
                <a:ext uri="{FF2B5EF4-FFF2-40B4-BE49-F238E27FC236}">
                  <a16:creationId xmlns:a16="http://schemas.microsoft.com/office/drawing/2014/main" id="{E54DBB3C-059F-4644-A443-165BE6BF363F}"/>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3;p22">
              <a:extLst>
                <a:ext uri="{FF2B5EF4-FFF2-40B4-BE49-F238E27FC236}">
                  <a16:creationId xmlns:a16="http://schemas.microsoft.com/office/drawing/2014/main" id="{9B586082-DA1D-2446-85AA-0E5F57806451}"/>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44;p22">
              <a:extLst>
                <a:ext uri="{FF2B5EF4-FFF2-40B4-BE49-F238E27FC236}">
                  <a16:creationId xmlns:a16="http://schemas.microsoft.com/office/drawing/2014/main" id="{7ABBD689-85B1-F54C-9AAE-9D921692EF5A}"/>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45;p22">
              <a:extLst>
                <a:ext uri="{FF2B5EF4-FFF2-40B4-BE49-F238E27FC236}">
                  <a16:creationId xmlns:a16="http://schemas.microsoft.com/office/drawing/2014/main" id="{74327876-D0C1-854B-9821-0C0B23326245}"/>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46;p22">
              <a:extLst>
                <a:ext uri="{FF2B5EF4-FFF2-40B4-BE49-F238E27FC236}">
                  <a16:creationId xmlns:a16="http://schemas.microsoft.com/office/drawing/2014/main" id="{CEE79FA8-9130-544E-9FDE-0F721F1DDF08}"/>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47;p22">
              <a:extLst>
                <a:ext uri="{FF2B5EF4-FFF2-40B4-BE49-F238E27FC236}">
                  <a16:creationId xmlns:a16="http://schemas.microsoft.com/office/drawing/2014/main" id="{A905F581-E5EF-E144-B504-165247DEE179}"/>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48;p22">
              <a:extLst>
                <a:ext uri="{FF2B5EF4-FFF2-40B4-BE49-F238E27FC236}">
                  <a16:creationId xmlns:a16="http://schemas.microsoft.com/office/drawing/2014/main" id="{70B83677-0DD2-B34D-8869-2C726161E911}"/>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49;p22">
              <a:extLst>
                <a:ext uri="{FF2B5EF4-FFF2-40B4-BE49-F238E27FC236}">
                  <a16:creationId xmlns:a16="http://schemas.microsoft.com/office/drawing/2014/main" id="{E58BE3AA-C905-D441-9F9C-AEB7B7947AF2}"/>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50;p22">
              <a:extLst>
                <a:ext uri="{FF2B5EF4-FFF2-40B4-BE49-F238E27FC236}">
                  <a16:creationId xmlns:a16="http://schemas.microsoft.com/office/drawing/2014/main" id="{1F56DB9D-BFEF-6A43-8BED-6C4C8E318525}"/>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51;p22">
              <a:extLst>
                <a:ext uri="{FF2B5EF4-FFF2-40B4-BE49-F238E27FC236}">
                  <a16:creationId xmlns:a16="http://schemas.microsoft.com/office/drawing/2014/main" id="{24D2FF91-FB23-0C4A-B784-5DA5A29FF283}"/>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9"/>
                                        </p:tgtEl>
                                        <p:attrNameLst>
                                          <p:attrName>style.visibility</p:attrName>
                                        </p:attrNameLst>
                                      </p:cBhvr>
                                      <p:to>
                                        <p:strVal val="visible"/>
                                      </p:to>
                                    </p:set>
                                    <p:animEffect transition="in" filter="fade">
                                      <p:cBhvr>
                                        <p:cTn id="7" dur="1000"/>
                                        <p:tgtEl>
                                          <p:spTgt spid="40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2"/>
                                        </p:tgtEl>
                                        <p:attrNameLst>
                                          <p:attrName>style.visibility</p:attrName>
                                        </p:attrNameLst>
                                      </p:cBhvr>
                                      <p:to>
                                        <p:strVal val="visible"/>
                                      </p:to>
                                    </p:set>
                                    <p:animEffect transition="in" filter="fade">
                                      <p:cBhvr>
                                        <p:cTn id="12" dur="1000"/>
                                        <p:tgtEl>
                                          <p:spTgt spid="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25"/>
          <p:cNvSpPr txBox="1">
            <a:spLocks noGrp="1"/>
          </p:cNvSpPr>
          <p:nvPr>
            <p:ph type="title"/>
          </p:nvPr>
        </p:nvSpPr>
        <p:spPr>
          <a:xfrm>
            <a:off x="814274" y="392575"/>
            <a:ext cx="6453218"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Geolocation Analysis - </a:t>
            </a:r>
            <a:r>
              <a:rPr lang="en" b="0" dirty="0"/>
              <a:t>RTS (buses) vs ALL vehicles</a:t>
            </a:r>
            <a:endParaRPr b="0" dirty="0"/>
          </a:p>
        </p:txBody>
      </p:sp>
      <p:sp>
        <p:nvSpPr>
          <p:cNvPr id="420" name="Google Shape;420;p2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15</a:t>
            </a:fld>
            <a:endParaRPr/>
          </a:p>
        </p:txBody>
      </p:sp>
      <p:sp>
        <p:nvSpPr>
          <p:cNvPr id="421" name="Google Shape;421;p25"/>
          <p:cNvSpPr/>
          <p:nvPr/>
        </p:nvSpPr>
        <p:spPr>
          <a:xfrm>
            <a:off x="5985900" y="1370125"/>
            <a:ext cx="3158100" cy="6264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Each point: An RTS accident</a:t>
            </a: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r>
              <a:rPr lang="en" sz="1800" b="1">
                <a:solidFill>
                  <a:srgbClr val="CC0000"/>
                </a:solidFill>
                <a:latin typeface="Calibri"/>
                <a:ea typeface="Calibri"/>
                <a:cs typeface="Calibri"/>
                <a:sym typeface="Calibri"/>
              </a:rPr>
              <a:t>Red</a:t>
            </a:r>
            <a:r>
              <a:rPr lang="en" sz="1800">
                <a:solidFill>
                  <a:srgbClr val="2D3B45"/>
                </a:solidFill>
                <a:latin typeface="Calibri"/>
                <a:ea typeface="Calibri"/>
                <a:cs typeface="Calibri"/>
                <a:sym typeface="Calibri"/>
              </a:rPr>
              <a:t>: Many ALL accidents</a:t>
            </a:r>
            <a:endParaRPr sz="1800">
              <a:solidFill>
                <a:srgbClr val="2D3B45"/>
              </a:solidFill>
              <a:latin typeface="Calibri"/>
              <a:ea typeface="Calibri"/>
              <a:cs typeface="Calibri"/>
              <a:sym typeface="Calibri"/>
            </a:endParaRPr>
          </a:p>
          <a:p>
            <a:pPr marL="457200" marR="0" lvl="0" indent="-330200" algn="l" rtl="0">
              <a:lnSpc>
                <a:spcPct val="107000"/>
              </a:lnSpc>
              <a:spcBef>
                <a:spcPts val="80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Accident Hotspot? </a:t>
            </a:r>
            <a:endParaRPr sz="1600">
              <a:solidFill>
                <a:srgbClr val="2D3B45"/>
              </a:solidFill>
              <a:latin typeface="Calibri"/>
              <a:ea typeface="Calibri"/>
              <a:cs typeface="Calibri"/>
              <a:sym typeface="Calibri"/>
            </a:endParaRPr>
          </a:p>
          <a:p>
            <a:pPr marL="457200" marR="0" lvl="0" indent="-330200" algn="l" rtl="0">
              <a:lnSpc>
                <a:spcPct val="107000"/>
              </a:lnSpc>
              <a:spcBef>
                <a:spcPts val="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Bad road design?</a:t>
            </a:r>
            <a:endParaRPr sz="16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r>
              <a:rPr lang="en" sz="1800" b="1">
                <a:solidFill>
                  <a:srgbClr val="38761D"/>
                </a:solidFill>
                <a:latin typeface="Calibri"/>
                <a:ea typeface="Calibri"/>
                <a:cs typeface="Calibri"/>
                <a:sym typeface="Calibri"/>
              </a:rPr>
              <a:t>Green</a:t>
            </a:r>
            <a:r>
              <a:rPr lang="en" sz="1800">
                <a:solidFill>
                  <a:srgbClr val="2D3B45"/>
                </a:solidFill>
                <a:latin typeface="Calibri"/>
                <a:ea typeface="Calibri"/>
                <a:cs typeface="Calibri"/>
                <a:sym typeface="Calibri"/>
              </a:rPr>
              <a:t>: No other accidents</a:t>
            </a:r>
            <a:endParaRPr sz="1800">
              <a:solidFill>
                <a:srgbClr val="2D3B45"/>
              </a:solidFill>
              <a:latin typeface="Calibri"/>
              <a:ea typeface="Calibri"/>
              <a:cs typeface="Calibri"/>
              <a:sym typeface="Calibri"/>
            </a:endParaRPr>
          </a:p>
          <a:p>
            <a:pPr marL="457200" marR="0" lvl="0" indent="-330200" algn="l" rtl="0">
              <a:lnSpc>
                <a:spcPct val="107000"/>
              </a:lnSpc>
              <a:spcBef>
                <a:spcPts val="80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Something related to RTS?</a:t>
            </a:r>
            <a:endParaRPr sz="1600">
              <a:solidFill>
                <a:srgbClr val="2D3B45"/>
              </a:solidFill>
              <a:latin typeface="Calibri"/>
              <a:ea typeface="Calibri"/>
              <a:cs typeface="Calibri"/>
              <a:sym typeface="Calibri"/>
            </a:endParaRPr>
          </a:p>
          <a:p>
            <a:pPr marL="457200" marR="0" lvl="0" indent="-330200" algn="l" rtl="0">
              <a:lnSpc>
                <a:spcPct val="107000"/>
              </a:lnSpc>
              <a:spcBef>
                <a:spcPts val="0"/>
              </a:spcBef>
              <a:spcAft>
                <a:spcPts val="0"/>
              </a:spcAft>
              <a:buClr>
                <a:srgbClr val="2D3B45"/>
              </a:buClr>
              <a:buSzPts val="1600"/>
              <a:buFont typeface="Calibri"/>
              <a:buChar char="●"/>
            </a:pPr>
            <a:r>
              <a:rPr lang="en" sz="1600">
                <a:solidFill>
                  <a:srgbClr val="2D3B45"/>
                </a:solidFill>
                <a:latin typeface="Calibri"/>
                <a:ea typeface="Calibri"/>
                <a:cs typeface="Calibri"/>
                <a:sym typeface="Calibri"/>
              </a:rPr>
              <a:t>Bus longer? </a:t>
            </a:r>
            <a:endParaRPr sz="1600">
              <a:solidFill>
                <a:srgbClr val="2D3B45"/>
              </a:solidFill>
              <a:latin typeface="Calibri"/>
              <a:ea typeface="Calibri"/>
              <a:cs typeface="Calibri"/>
              <a:sym typeface="Calibri"/>
            </a:endParaRPr>
          </a:p>
        </p:txBody>
      </p:sp>
      <p:pic>
        <p:nvPicPr>
          <p:cNvPr id="422" name="Google Shape;422;p25"/>
          <p:cNvPicPr preferRelativeResize="0"/>
          <p:nvPr/>
        </p:nvPicPr>
        <p:blipFill rotWithShape="1">
          <a:blip r:embed="rId3">
            <a:alphaModFix/>
          </a:blip>
          <a:srcRect l="9942"/>
          <a:stretch/>
        </p:blipFill>
        <p:spPr>
          <a:xfrm>
            <a:off x="814275" y="1370125"/>
            <a:ext cx="4946527" cy="3318874"/>
          </a:xfrm>
          <a:prstGeom prst="rect">
            <a:avLst/>
          </a:prstGeom>
          <a:noFill/>
          <a:ln>
            <a:noFill/>
          </a:ln>
        </p:spPr>
      </p:pic>
      <p:sp>
        <p:nvSpPr>
          <p:cNvPr id="423" name="Google Shape;423;p25"/>
          <p:cNvSpPr/>
          <p:nvPr/>
        </p:nvSpPr>
        <p:spPr>
          <a:xfrm>
            <a:off x="1441275" y="3534700"/>
            <a:ext cx="857400" cy="8574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3261200" y="3534700"/>
            <a:ext cx="857400" cy="857400"/>
          </a:xfrm>
          <a:prstGeom prst="ellipse">
            <a:avLst/>
          </a:prstGeom>
          <a:no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340;p22">
            <a:extLst>
              <a:ext uri="{FF2B5EF4-FFF2-40B4-BE49-F238E27FC236}">
                <a16:creationId xmlns:a16="http://schemas.microsoft.com/office/drawing/2014/main" id="{C7948141-A1AF-0347-9C52-FD28D11BD224}"/>
              </a:ext>
            </a:extLst>
          </p:cNvPr>
          <p:cNvGrpSpPr/>
          <p:nvPr/>
        </p:nvGrpSpPr>
        <p:grpSpPr>
          <a:xfrm>
            <a:off x="263101" y="580106"/>
            <a:ext cx="407743" cy="391135"/>
            <a:chOff x="5233525" y="4954450"/>
            <a:chExt cx="538275" cy="516350"/>
          </a:xfrm>
        </p:grpSpPr>
        <p:sp>
          <p:nvSpPr>
            <p:cNvPr id="9" name="Google Shape;341;p22">
              <a:extLst>
                <a:ext uri="{FF2B5EF4-FFF2-40B4-BE49-F238E27FC236}">
                  <a16:creationId xmlns:a16="http://schemas.microsoft.com/office/drawing/2014/main" id="{560C1419-C027-194B-AC31-31011BCB5D0C}"/>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2;p22">
              <a:extLst>
                <a:ext uri="{FF2B5EF4-FFF2-40B4-BE49-F238E27FC236}">
                  <a16:creationId xmlns:a16="http://schemas.microsoft.com/office/drawing/2014/main" id="{94AB3261-2FF6-494A-84F3-96E2FCC822D4}"/>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3;p22">
              <a:extLst>
                <a:ext uri="{FF2B5EF4-FFF2-40B4-BE49-F238E27FC236}">
                  <a16:creationId xmlns:a16="http://schemas.microsoft.com/office/drawing/2014/main" id="{F04B49FA-4707-934A-B3DE-68EFF258D998}"/>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4;p22">
              <a:extLst>
                <a:ext uri="{FF2B5EF4-FFF2-40B4-BE49-F238E27FC236}">
                  <a16:creationId xmlns:a16="http://schemas.microsoft.com/office/drawing/2014/main" id="{37DA8F17-2A7E-D847-B113-5329D9CB99C1}"/>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5;p22">
              <a:extLst>
                <a:ext uri="{FF2B5EF4-FFF2-40B4-BE49-F238E27FC236}">
                  <a16:creationId xmlns:a16="http://schemas.microsoft.com/office/drawing/2014/main" id="{305DFE62-0900-C141-A1D1-8E215D5E616D}"/>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6;p22">
              <a:extLst>
                <a:ext uri="{FF2B5EF4-FFF2-40B4-BE49-F238E27FC236}">
                  <a16:creationId xmlns:a16="http://schemas.microsoft.com/office/drawing/2014/main" id="{38F9E49F-5308-6F4A-8525-53A08572FBA5}"/>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7;p22">
              <a:extLst>
                <a:ext uri="{FF2B5EF4-FFF2-40B4-BE49-F238E27FC236}">
                  <a16:creationId xmlns:a16="http://schemas.microsoft.com/office/drawing/2014/main" id="{A978B51A-FCB6-BD49-8222-2327D705726F}"/>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8;p22">
              <a:extLst>
                <a:ext uri="{FF2B5EF4-FFF2-40B4-BE49-F238E27FC236}">
                  <a16:creationId xmlns:a16="http://schemas.microsoft.com/office/drawing/2014/main" id="{68C9DD3B-61EB-D14C-81F5-CE29FBBEE2F9}"/>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49;p22">
              <a:extLst>
                <a:ext uri="{FF2B5EF4-FFF2-40B4-BE49-F238E27FC236}">
                  <a16:creationId xmlns:a16="http://schemas.microsoft.com/office/drawing/2014/main" id="{80C304D1-66AF-1B46-88B1-4AD7D5A1895C}"/>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50;p22">
              <a:extLst>
                <a:ext uri="{FF2B5EF4-FFF2-40B4-BE49-F238E27FC236}">
                  <a16:creationId xmlns:a16="http://schemas.microsoft.com/office/drawing/2014/main" id="{3777F869-16F9-204D-AFC5-9611A3AD9D72}"/>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51;p22">
              <a:extLst>
                <a:ext uri="{FF2B5EF4-FFF2-40B4-BE49-F238E27FC236}">
                  <a16:creationId xmlns:a16="http://schemas.microsoft.com/office/drawing/2014/main" id="{845896F2-82BF-B24C-AC0D-E8FDED9F7F9F}"/>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grpSp>
        <p:nvGrpSpPr>
          <p:cNvPr id="429" name="Google Shape;429;p26"/>
          <p:cNvGrpSpPr/>
          <p:nvPr/>
        </p:nvGrpSpPr>
        <p:grpSpPr>
          <a:xfrm>
            <a:off x="82925" y="1345925"/>
            <a:ext cx="4662000" cy="1873032"/>
            <a:chOff x="3788075" y="1161565"/>
            <a:chExt cx="4662000" cy="1984985"/>
          </a:xfrm>
        </p:grpSpPr>
        <p:pic>
          <p:nvPicPr>
            <p:cNvPr id="430" name="Google Shape;430;p26"/>
            <p:cNvPicPr preferRelativeResize="0"/>
            <p:nvPr/>
          </p:nvPicPr>
          <p:blipFill rotWithShape="1">
            <a:blip r:embed="rId3">
              <a:alphaModFix/>
            </a:blip>
            <a:srcRect t="10378" r="1506"/>
            <a:stretch/>
          </p:blipFill>
          <p:spPr>
            <a:xfrm>
              <a:off x="3876000" y="1467125"/>
              <a:ext cx="4303300" cy="1651775"/>
            </a:xfrm>
            <a:prstGeom prst="rect">
              <a:avLst/>
            </a:prstGeom>
            <a:noFill/>
            <a:ln>
              <a:noFill/>
            </a:ln>
          </p:spPr>
        </p:pic>
        <p:sp>
          <p:nvSpPr>
            <p:cNvPr id="431" name="Google Shape;431;p26"/>
            <p:cNvSpPr txBox="1"/>
            <p:nvPr/>
          </p:nvSpPr>
          <p:spPr>
            <a:xfrm>
              <a:off x="3788075" y="2876550"/>
              <a:ext cx="4662000" cy="270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Midnight       Dawn     Morning        Noon          Afternoon      Evening    Midnight</a:t>
              </a:r>
              <a:endParaRPr sz="1000"/>
            </a:p>
          </p:txBody>
        </p:sp>
        <p:sp>
          <p:nvSpPr>
            <p:cNvPr id="432" name="Google Shape;432;p26"/>
            <p:cNvSpPr txBox="1"/>
            <p:nvPr/>
          </p:nvSpPr>
          <p:spPr>
            <a:xfrm>
              <a:off x="5531350" y="1161565"/>
              <a:ext cx="1618500" cy="2931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Hour distribution</a:t>
              </a:r>
              <a:endParaRPr>
                <a:latin typeface="Calibri"/>
                <a:ea typeface="Calibri"/>
                <a:cs typeface="Calibri"/>
                <a:sym typeface="Calibri"/>
              </a:endParaRPr>
            </a:p>
          </p:txBody>
        </p:sp>
      </p:grpSp>
      <p:sp>
        <p:nvSpPr>
          <p:cNvPr id="433" name="Google Shape;433;p26"/>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 &amp; Seasonality - </a:t>
            </a:r>
            <a:r>
              <a:rPr lang="en" b="0"/>
              <a:t>RTS (buses) vs ALL vehicles</a:t>
            </a:r>
            <a:endParaRPr b="0"/>
          </a:p>
        </p:txBody>
      </p:sp>
      <p:pic>
        <p:nvPicPr>
          <p:cNvPr id="434" name="Google Shape;434;p26"/>
          <p:cNvPicPr preferRelativeResize="0"/>
          <p:nvPr/>
        </p:nvPicPr>
        <p:blipFill rotWithShape="1">
          <a:blip r:embed="rId3">
            <a:alphaModFix/>
          </a:blip>
          <a:srcRect l="89686" t="12215" r="5506" b="76210"/>
          <a:stretch/>
        </p:blipFill>
        <p:spPr>
          <a:xfrm>
            <a:off x="5163050" y="1467125"/>
            <a:ext cx="564825" cy="573750"/>
          </a:xfrm>
          <a:prstGeom prst="rect">
            <a:avLst/>
          </a:prstGeom>
          <a:noFill/>
          <a:ln>
            <a:noFill/>
          </a:ln>
        </p:spPr>
      </p:pic>
      <p:sp>
        <p:nvSpPr>
          <p:cNvPr id="435" name="Google Shape;435;p26"/>
          <p:cNvSpPr txBox="1"/>
          <p:nvPr/>
        </p:nvSpPr>
        <p:spPr>
          <a:xfrm>
            <a:off x="5727875" y="1410000"/>
            <a:ext cx="2403000" cy="9945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Calibri"/>
                <a:ea typeface="Calibri"/>
                <a:cs typeface="Calibri"/>
                <a:sym typeface="Calibri"/>
              </a:rPr>
              <a:t>RTS accidents</a:t>
            </a:r>
            <a:endParaRPr sz="1600">
              <a:latin typeface="Calibri"/>
              <a:ea typeface="Calibri"/>
              <a:cs typeface="Calibri"/>
              <a:sym typeface="Calibri"/>
            </a:endParaRPr>
          </a:p>
          <a:p>
            <a:pPr marL="0" lvl="0" indent="0" algn="l" rtl="0">
              <a:spcBef>
                <a:spcPts val="0"/>
              </a:spcBef>
              <a:spcAft>
                <a:spcPts val="0"/>
              </a:spcAft>
              <a:buNone/>
            </a:pPr>
            <a:r>
              <a:rPr lang="en" sz="1600">
                <a:latin typeface="Calibri"/>
                <a:ea typeface="Calibri"/>
                <a:cs typeface="Calibri"/>
                <a:sym typeface="Calibri"/>
              </a:rPr>
              <a:t>All vehicle Accidents</a:t>
            </a:r>
            <a:endParaRPr sz="1600">
              <a:latin typeface="Calibri"/>
              <a:ea typeface="Calibri"/>
              <a:cs typeface="Calibri"/>
              <a:sym typeface="Calibri"/>
            </a:endParaRPr>
          </a:p>
        </p:txBody>
      </p:sp>
      <p:sp>
        <p:nvSpPr>
          <p:cNvPr id="436" name="Google Shape;436;p26"/>
          <p:cNvSpPr/>
          <p:nvPr/>
        </p:nvSpPr>
        <p:spPr>
          <a:xfrm>
            <a:off x="3889725" y="1486200"/>
            <a:ext cx="807000" cy="573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26"/>
          <p:cNvGrpSpPr/>
          <p:nvPr/>
        </p:nvGrpSpPr>
        <p:grpSpPr>
          <a:xfrm>
            <a:off x="159125" y="3208394"/>
            <a:ext cx="4537600" cy="1807132"/>
            <a:chOff x="159125" y="3284594"/>
            <a:chExt cx="4537600" cy="1807132"/>
          </a:xfrm>
        </p:grpSpPr>
        <p:grpSp>
          <p:nvGrpSpPr>
            <p:cNvPr id="438" name="Google Shape;438;p26"/>
            <p:cNvGrpSpPr/>
            <p:nvPr/>
          </p:nvGrpSpPr>
          <p:grpSpPr>
            <a:xfrm>
              <a:off x="159125" y="3284594"/>
              <a:ext cx="4303375" cy="1807132"/>
              <a:chOff x="3876000" y="3198675"/>
              <a:chExt cx="4303375" cy="1944825"/>
            </a:xfrm>
          </p:grpSpPr>
          <p:pic>
            <p:nvPicPr>
              <p:cNvPr id="439" name="Google Shape;439;p26"/>
              <p:cNvPicPr preferRelativeResize="0"/>
              <p:nvPr/>
            </p:nvPicPr>
            <p:blipFill rotWithShape="1">
              <a:blip r:embed="rId4">
                <a:alphaModFix/>
              </a:blip>
              <a:srcRect t="10378" r="1506"/>
              <a:stretch/>
            </p:blipFill>
            <p:spPr>
              <a:xfrm>
                <a:off x="3876000" y="3491725"/>
                <a:ext cx="4303300" cy="1651775"/>
              </a:xfrm>
              <a:prstGeom prst="rect">
                <a:avLst/>
              </a:prstGeom>
              <a:noFill/>
              <a:ln>
                <a:noFill/>
              </a:ln>
            </p:spPr>
          </p:pic>
          <p:sp>
            <p:nvSpPr>
              <p:cNvPr id="440" name="Google Shape;440;p26"/>
              <p:cNvSpPr txBox="1"/>
              <p:nvPr/>
            </p:nvSpPr>
            <p:spPr>
              <a:xfrm>
                <a:off x="4146775" y="4873500"/>
                <a:ext cx="4032600" cy="270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Jan            Mar             May            Jul              Sept           Nov</a:t>
                </a:r>
                <a:endParaRPr sz="1000"/>
              </a:p>
            </p:txBody>
          </p:sp>
          <p:sp>
            <p:nvSpPr>
              <p:cNvPr id="441" name="Google Shape;441;p26"/>
              <p:cNvSpPr txBox="1"/>
              <p:nvPr/>
            </p:nvSpPr>
            <p:spPr>
              <a:xfrm>
                <a:off x="5531350" y="3198675"/>
                <a:ext cx="1618500" cy="2931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ea typeface="Calibri"/>
                    <a:cs typeface="Calibri"/>
                    <a:sym typeface="Calibri"/>
                  </a:rPr>
                  <a:t>Month distribution</a:t>
                </a:r>
                <a:endParaRPr>
                  <a:latin typeface="Calibri"/>
                  <a:ea typeface="Calibri"/>
                  <a:cs typeface="Calibri"/>
                  <a:sym typeface="Calibri"/>
                </a:endParaRPr>
              </a:p>
            </p:txBody>
          </p:sp>
        </p:grpSp>
        <p:sp>
          <p:nvSpPr>
            <p:cNvPr id="442" name="Google Shape;442;p26"/>
            <p:cNvSpPr/>
            <p:nvPr/>
          </p:nvSpPr>
          <p:spPr>
            <a:xfrm>
              <a:off x="4064625" y="3435625"/>
              <a:ext cx="632100" cy="406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26"/>
          <p:cNvSpPr/>
          <p:nvPr/>
        </p:nvSpPr>
        <p:spPr>
          <a:xfrm>
            <a:off x="5290750" y="2349225"/>
            <a:ext cx="3158100" cy="6264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 ‘Peak’ in the afternoon</a:t>
            </a: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r>
              <a:rPr lang="en" sz="1800">
                <a:solidFill>
                  <a:srgbClr val="2D3B45"/>
                </a:solidFill>
                <a:latin typeface="Calibri"/>
                <a:ea typeface="Calibri"/>
                <a:cs typeface="Calibri"/>
                <a:sym typeface="Calibri"/>
              </a:rPr>
              <a:t>- A lot more accidents in the winter</a:t>
            </a: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p:txBody>
      </p:sp>
      <p:grpSp>
        <p:nvGrpSpPr>
          <p:cNvPr id="17" name="Google Shape;340;p22">
            <a:extLst>
              <a:ext uri="{FF2B5EF4-FFF2-40B4-BE49-F238E27FC236}">
                <a16:creationId xmlns:a16="http://schemas.microsoft.com/office/drawing/2014/main" id="{5C3E5804-5476-5243-9B2F-F75BA9056D54}"/>
              </a:ext>
            </a:extLst>
          </p:cNvPr>
          <p:cNvGrpSpPr/>
          <p:nvPr/>
        </p:nvGrpSpPr>
        <p:grpSpPr>
          <a:xfrm>
            <a:off x="263101" y="580106"/>
            <a:ext cx="407743" cy="391135"/>
            <a:chOff x="5233525" y="4954450"/>
            <a:chExt cx="538275" cy="516350"/>
          </a:xfrm>
        </p:grpSpPr>
        <p:sp>
          <p:nvSpPr>
            <p:cNvPr id="18" name="Google Shape;341;p22">
              <a:extLst>
                <a:ext uri="{FF2B5EF4-FFF2-40B4-BE49-F238E27FC236}">
                  <a16:creationId xmlns:a16="http://schemas.microsoft.com/office/drawing/2014/main" id="{412454DE-9713-7A41-9081-20950819D061}"/>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42;p22">
              <a:extLst>
                <a:ext uri="{FF2B5EF4-FFF2-40B4-BE49-F238E27FC236}">
                  <a16:creationId xmlns:a16="http://schemas.microsoft.com/office/drawing/2014/main" id="{A7C0F7A2-7F64-7646-B314-94D4D8C90840}"/>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43;p22">
              <a:extLst>
                <a:ext uri="{FF2B5EF4-FFF2-40B4-BE49-F238E27FC236}">
                  <a16:creationId xmlns:a16="http://schemas.microsoft.com/office/drawing/2014/main" id="{10A03F67-54DB-1E44-BC2B-554DCC67FFEB}"/>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44;p22">
              <a:extLst>
                <a:ext uri="{FF2B5EF4-FFF2-40B4-BE49-F238E27FC236}">
                  <a16:creationId xmlns:a16="http://schemas.microsoft.com/office/drawing/2014/main" id="{64BE6F93-8F8B-7A47-8596-E6C504A292B3}"/>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45;p22">
              <a:extLst>
                <a:ext uri="{FF2B5EF4-FFF2-40B4-BE49-F238E27FC236}">
                  <a16:creationId xmlns:a16="http://schemas.microsoft.com/office/drawing/2014/main" id="{655AF943-B99C-0443-95AA-22317D09005C}"/>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46;p22">
              <a:extLst>
                <a:ext uri="{FF2B5EF4-FFF2-40B4-BE49-F238E27FC236}">
                  <a16:creationId xmlns:a16="http://schemas.microsoft.com/office/drawing/2014/main" id="{11CEED60-3738-0749-A221-42202269088A}"/>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47;p22">
              <a:extLst>
                <a:ext uri="{FF2B5EF4-FFF2-40B4-BE49-F238E27FC236}">
                  <a16:creationId xmlns:a16="http://schemas.microsoft.com/office/drawing/2014/main" id="{523122C3-4EAF-8D4E-B70E-C5B9CCDC9D48}"/>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48;p22">
              <a:extLst>
                <a:ext uri="{FF2B5EF4-FFF2-40B4-BE49-F238E27FC236}">
                  <a16:creationId xmlns:a16="http://schemas.microsoft.com/office/drawing/2014/main" id="{9D195B4F-8DD0-E646-B046-6486E868ACC9}"/>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49;p22">
              <a:extLst>
                <a:ext uri="{FF2B5EF4-FFF2-40B4-BE49-F238E27FC236}">
                  <a16:creationId xmlns:a16="http://schemas.microsoft.com/office/drawing/2014/main" id="{6A8A69AE-AEDD-2F49-9D4C-2141E523BB20}"/>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50;p22">
              <a:extLst>
                <a:ext uri="{FF2B5EF4-FFF2-40B4-BE49-F238E27FC236}">
                  <a16:creationId xmlns:a16="http://schemas.microsoft.com/office/drawing/2014/main" id="{6C7D2AD7-A310-B44E-8B95-DC129DB62C20}"/>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51;p22">
              <a:extLst>
                <a:ext uri="{FF2B5EF4-FFF2-40B4-BE49-F238E27FC236}">
                  <a16:creationId xmlns:a16="http://schemas.microsoft.com/office/drawing/2014/main" id="{0BDC79B1-64EF-DB4E-A188-B7A48CFF63D0}"/>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 Analysis</a:t>
            </a:r>
            <a:endParaRPr/>
          </a:p>
        </p:txBody>
      </p:sp>
      <p:sp>
        <p:nvSpPr>
          <p:cNvPr id="449" name="Google Shape;44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17</a:t>
            </a:fld>
            <a:endParaRPr/>
          </a:p>
        </p:txBody>
      </p:sp>
      <p:pic>
        <p:nvPicPr>
          <p:cNvPr id="450" name="Google Shape;450;p27"/>
          <p:cNvPicPr preferRelativeResize="0"/>
          <p:nvPr/>
        </p:nvPicPr>
        <p:blipFill>
          <a:blip r:embed="rId3">
            <a:alphaModFix/>
          </a:blip>
          <a:stretch>
            <a:fillRect/>
          </a:stretch>
        </p:blipFill>
        <p:spPr>
          <a:xfrm>
            <a:off x="152400" y="1463575"/>
            <a:ext cx="6896446" cy="3172925"/>
          </a:xfrm>
          <a:prstGeom prst="rect">
            <a:avLst/>
          </a:prstGeom>
          <a:noFill/>
          <a:ln>
            <a:noFill/>
          </a:ln>
        </p:spPr>
      </p:pic>
      <p:sp>
        <p:nvSpPr>
          <p:cNvPr id="451" name="Google Shape;451;p27"/>
          <p:cNvSpPr txBox="1"/>
          <p:nvPr/>
        </p:nvSpPr>
        <p:spPr>
          <a:xfrm>
            <a:off x="7244125" y="1702975"/>
            <a:ext cx="1737600" cy="266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p:txBody>
      </p:sp>
      <p:sp>
        <p:nvSpPr>
          <p:cNvPr id="452" name="Google Shape;452;p27"/>
          <p:cNvSpPr txBox="1"/>
          <p:nvPr/>
        </p:nvSpPr>
        <p:spPr>
          <a:xfrm>
            <a:off x="7192250" y="1409050"/>
            <a:ext cx="1849800" cy="32274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Timeline range  from 2016-04-04 to 2019-09-02</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Operators have different timelines</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Timelines as features</a:t>
            </a:r>
            <a:endParaRPr>
              <a:latin typeface="Roboto Condensed Light"/>
              <a:ea typeface="Roboto Condensed Light"/>
              <a:cs typeface="Roboto Condensed Light"/>
              <a:sym typeface="Roboto Condensed Light"/>
            </a:endParaRPr>
          </a:p>
        </p:txBody>
      </p:sp>
      <p:grpSp>
        <p:nvGrpSpPr>
          <p:cNvPr id="7" name="Google Shape;340;p22">
            <a:extLst>
              <a:ext uri="{FF2B5EF4-FFF2-40B4-BE49-F238E27FC236}">
                <a16:creationId xmlns:a16="http://schemas.microsoft.com/office/drawing/2014/main" id="{27CAAD23-023C-5A42-926A-30409DBFA374}"/>
              </a:ext>
            </a:extLst>
          </p:cNvPr>
          <p:cNvGrpSpPr/>
          <p:nvPr/>
        </p:nvGrpSpPr>
        <p:grpSpPr>
          <a:xfrm>
            <a:off x="263101" y="580106"/>
            <a:ext cx="407743" cy="391135"/>
            <a:chOff x="5233525" y="4954450"/>
            <a:chExt cx="538275" cy="516350"/>
          </a:xfrm>
        </p:grpSpPr>
        <p:sp>
          <p:nvSpPr>
            <p:cNvPr id="8" name="Google Shape;341;p22">
              <a:extLst>
                <a:ext uri="{FF2B5EF4-FFF2-40B4-BE49-F238E27FC236}">
                  <a16:creationId xmlns:a16="http://schemas.microsoft.com/office/drawing/2014/main" id="{042AB166-98DA-4D4F-8683-8C46867E2C79}"/>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2;p22">
              <a:extLst>
                <a:ext uri="{FF2B5EF4-FFF2-40B4-BE49-F238E27FC236}">
                  <a16:creationId xmlns:a16="http://schemas.microsoft.com/office/drawing/2014/main" id="{04D17F40-C6C7-D042-91F1-280E1D8EC890}"/>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3;p22">
              <a:extLst>
                <a:ext uri="{FF2B5EF4-FFF2-40B4-BE49-F238E27FC236}">
                  <a16:creationId xmlns:a16="http://schemas.microsoft.com/office/drawing/2014/main" id="{0639FE92-DB2B-9A42-98B8-DE2B15BBCB07}"/>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4;p22">
              <a:extLst>
                <a:ext uri="{FF2B5EF4-FFF2-40B4-BE49-F238E27FC236}">
                  <a16:creationId xmlns:a16="http://schemas.microsoft.com/office/drawing/2014/main" id="{C9AAED6B-6197-E94C-BA85-6F91C478FD9B}"/>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5;p22">
              <a:extLst>
                <a:ext uri="{FF2B5EF4-FFF2-40B4-BE49-F238E27FC236}">
                  <a16:creationId xmlns:a16="http://schemas.microsoft.com/office/drawing/2014/main" id="{9A6D7396-DBC0-6644-8B85-F393C0A36874}"/>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6;p22">
              <a:extLst>
                <a:ext uri="{FF2B5EF4-FFF2-40B4-BE49-F238E27FC236}">
                  <a16:creationId xmlns:a16="http://schemas.microsoft.com/office/drawing/2014/main" id="{2C7FD162-0FDF-6A43-AD70-72A8066564EA}"/>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7;p22">
              <a:extLst>
                <a:ext uri="{FF2B5EF4-FFF2-40B4-BE49-F238E27FC236}">
                  <a16:creationId xmlns:a16="http://schemas.microsoft.com/office/drawing/2014/main" id="{133C5C25-76FB-1049-995A-A5FEF32F1BAA}"/>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8;p22">
              <a:extLst>
                <a:ext uri="{FF2B5EF4-FFF2-40B4-BE49-F238E27FC236}">
                  <a16:creationId xmlns:a16="http://schemas.microsoft.com/office/drawing/2014/main" id="{BD3ACA1D-1435-ED44-96D4-6F16211EB0C6}"/>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9;p22">
              <a:extLst>
                <a:ext uri="{FF2B5EF4-FFF2-40B4-BE49-F238E27FC236}">
                  <a16:creationId xmlns:a16="http://schemas.microsoft.com/office/drawing/2014/main" id="{0D39B513-0DE4-044F-AE98-46EAE3578C6A}"/>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0;p22">
              <a:extLst>
                <a:ext uri="{FF2B5EF4-FFF2-40B4-BE49-F238E27FC236}">
                  <a16:creationId xmlns:a16="http://schemas.microsoft.com/office/drawing/2014/main" id="{537BEEDE-4EE5-4A4D-AED4-02373C761319}"/>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51;p22">
              <a:extLst>
                <a:ext uri="{FF2B5EF4-FFF2-40B4-BE49-F238E27FC236}">
                  <a16:creationId xmlns:a16="http://schemas.microsoft.com/office/drawing/2014/main" id="{A78A6CE1-E552-0E4E-8D34-7FEC2DA51923}"/>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 Analysis</a:t>
            </a:r>
            <a:endParaRPr/>
          </a:p>
        </p:txBody>
      </p:sp>
      <p:sp>
        <p:nvSpPr>
          <p:cNvPr id="458" name="Google Shape;458;p2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18</a:t>
            </a:fld>
            <a:endParaRPr/>
          </a:p>
        </p:txBody>
      </p:sp>
      <p:sp>
        <p:nvSpPr>
          <p:cNvPr id="460" name="Google Shape;460;p28"/>
          <p:cNvSpPr txBox="1"/>
          <p:nvPr/>
        </p:nvSpPr>
        <p:spPr>
          <a:xfrm>
            <a:off x="319850" y="4218525"/>
            <a:ext cx="6206700" cy="570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Accident statistics on all operator</a:t>
            </a: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Seasonal patterns</a:t>
            </a:r>
            <a:endParaRPr>
              <a:latin typeface="Roboto Condensed Light"/>
              <a:ea typeface="Roboto Condensed Light"/>
              <a:cs typeface="Roboto Condensed Light"/>
              <a:sym typeface="Roboto Condensed Light"/>
            </a:endParaRPr>
          </a:p>
        </p:txBody>
      </p:sp>
      <p:grpSp>
        <p:nvGrpSpPr>
          <p:cNvPr id="6" name="Google Shape;340;p22">
            <a:extLst>
              <a:ext uri="{FF2B5EF4-FFF2-40B4-BE49-F238E27FC236}">
                <a16:creationId xmlns:a16="http://schemas.microsoft.com/office/drawing/2014/main" id="{1D04E78D-0F20-1843-BA4E-676A0F55A10A}"/>
              </a:ext>
            </a:extLst>
          </p:cNvPr>
          <p:cNvGrpSpPr/>
          <p:nvPr/>
        </p:nvGrpSpPr>
        <p:grpSpPr>
          <a:xfrm>
            <a:off x="263101" y="580106"/>
            <a:ext cx="407743" cy="391135"/>
            <a:chOff x="5233525" y="4954450"/>
            <a:chExt cx="538275" cy="516350"/>
          </a:xfrm>
        </p:grpSpPr>
        <p:sp>
          <p:nvSpPr>
            <p:cNvPr id="7" name="Google Shape;341;p22">
              <a:extLst>
                <a:ext uri="{FF2B5EF4-FFF2-40B4-BE49-F238E27FC236}">
                  <a16:creationId xmlns:a16="http://schemas.microsoft.com/office/drawing/2014/main" id="{2CE2AE35-29D8-FF44-B0C7-F7318AC35608}"/>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2;p22">
              <a:extLst>
                <a:ext uri="{FF2B5EF4-FFF2-40B4-BE49-F238E27FC236}">
                  <a16:creationId xmlns:a16="http://schemas.microsoft.com/office/drawing/2014/main" id="{7B4CCB10-7C0B-1F4A-A632-5BB95CE971F9}"/>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3;p22">
              <a:extLst>
                <a:ext uri="{FF2B5EF4-FFF2-40B4-BE49-F238E27FC236}">
                  <a16:creationId xmlns:a16="http://schemas.microsoft.com/office/drawing/2014/main" id="{18FF45D5-F76B-4A49-B7E0-CBEA22A10842}"/>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4;p22">
              <a:extLst>
                <a:ext uri="{FF2B5EF4-FFF2-40B4-BE49-F238E27FC236}">
                  <a16:creationId xmlns:a16="http://schemas.microsoft.com/office/drawing/2014/main" id="{C70FB872-DEEB-344D-BE25-47670B059CB4}"/>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5;p22">
              <a:extLst>
                <a:ext uri="{FF2B5EF4-FFF2-40B4-BE49-F238E27FC236}">
                  <a16:creationId xmlns:a16="http://schemas.microsoft.com/office/drawing/2014/main" id="{D4BD0B49-B925-154E-910D-FBA4031EBA68}"/>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6;p22">
              <a:extLst>
                <a:ext uri="{FF2B5EF4-FFF2-40B4-BE49-F238E27FC236}">
                  <a16:creationId xmlns:a16="http://schemas.microsoft.com/office/drawing/2014/main" id="{1797E54B-923C-E445-A39B-72BD64152DCC}"/>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7;p22">
              <a:extLst>
                <a:ext uri="{FF2B5EF4-FFF2-40B4-BE49-F238E27FC236}">
                  <a16:creationId xmlns:a16="http://schemas.microsoft.com/office/drawing/2014/main" id="{12D07672-2B33-D44F-AF57-72B58D07B36E}"/>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8;p22">
              <a:extLst>
                <a:ext uri="{FF2B5EF4-FFF2-40B4-BE49-F238E27FC236}">
                  <a16:creationId xmlns:a16="http://schemas.microsoft.com/office/drawing/2014/main" id="{A6B1CA2E-B6B8-D245-8C8D-9406E7B35909}"/>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9;p22">
              <a:extLst>
                <a:ext uri="{FF2B5EF4-FFF2-40B4-BE49-F238E27FC236}">
                  <a16:creationId xmlns:a16="http://schemas.microsoft.com/office/drawing/2014/main" id="{C9F832BB-6D22-B545-9950-8ADBB4D8A54D}"/>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0;p22">
              <a:extLst>
                <a:ext uri="{FF2B5EF4-FFF2-40B4-BE49-F238E27FC236}">
                  <a16:creationId xmlns:a16="http://schemas.microsoft.com/office/drawing/2014/main" id="{1B837D2F-F42F-A847-A578-059E245A04A6}"/>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1;p22">
              <a:extLst>
                <a:ext uri="{FF2B5EF4-FFF2-40B4-BE49-F238E27FC236}">
                  <a16:creationId xmlns:a16="http://schemas.microsoft.com/office/drawing/2014/main" id="{549AE391-F112-D14B-A222-36D8A0D7CFC4}"/>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8" name="slide2" descr="Dashboard 4">
            <a:extLst>
              <a:ext uri="{FF2B5EF4-FFF2-40B4-BE49-F238E27FC236}">
                <a16:creationId xmlns:a16="http://schemas.microsoft.com/office/drawing/2014/main" id="{6E91E758-2D86-D546-AEA4-A39EEF71A7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364068"/>
            <a:ext cx="9223010" cy="2837849"/>
          </a:xfrm>
          <a:prstGeom prst="rect">
            <a:avLst/>
          </a:prstGeom>
        </p:spPr>
      </p:pic>
      <p:sp>
        <p:nvSpPr>
          <p:cNvPr id="20" name="矩形 19">
            <a:extLst>
              <a:ext uri="{FF2B5EF4-FFF2-40B4-BE49-F238E27FC236}">
                <a16:creationId xmlns:a16="http://schemas.microsoft.com/office/drawing/2014/main" id="{0679971C-33CE-B242-B77F-2C024D52B10C}"/>
              </a:ext>
            </a:extLst>
          </p:cNvPr>
          <p:cNvSpPr/>
          <p:nvPr/>
        </p:nvSpPr>
        <p:spPr>
          <a:xfrm>
            <a:off x="3901440" y="1647084"/>
            <a:ext cx="606552" cy="22116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矩形 20">
            <a:extLst>
              <a:ext uri="{FF2B5EF4-FFF2-40B4-BE49-F238E27FC236}">
                <a16:creationId xmlns:a16="http://schemas.microsoft.com/office/drawing/2014/main" id="{9D4B3F50-C942-2849-8C46-6127208CA7AD}"/>
              </a:ext>
            </a:extLst>
          </p:cNvPr>
          <p:cNvSpPr/>
          <p:nvPr/>
        </p:nvSpPr>
        <p:spPr>
          <a:xfrm>
            <a:off x="1420368" y="1645200"/>
            <a:ext cx="606552" cy="22116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矩形 21">
            <a:extLst>
              <a:ext uri="{FF2B5EF4-FFF2-40B4-BE49-F238E27FC236}">
                <a16:creationId xmlns:a16="http://schemas.microsoft.com/office/drawing/2014/main" id="{B13963CB-9FF7-1247-820A-5CE461A2F6CA}"/>
              </a:ext>
            </a:extLst>
          </p:cNvPr>
          <p:cNvSpPr/>
          <p:nvPr/>
        </p:nvSpPr>
        <p:spPr>
          <a:xfrm>
            <a:off x="6391656" y="1645199"/>
            <a:ext cx="606552" cy="22116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a:extLst>
              <a:ext uri="{FF2B5EF4-FFF2-40B4-BE49-F238E27FC236}">
                <a16:creationId xmlns:a16="http://schemas.microsoft.com/office/drawing/2014/main" id="{FAC3FCB0-8FB3-1D40-85C5-83D6B23A61D4}"/>
              </a:ext>
            </a:extLst>
          </p:cNvPr>
          <p:cNvSpPr txBox="1"/>
          <p:nvPr/>
        </p:nvSpPr>
        <p:spPr>
          <a:xfrm>
            <a:off x="1511887" y="1364068"/>
            <a:ext cx="423514" cy="307777"/>
          </a:xfrm>
          <a:prstGeom prst="rect">
            <a:avLst/>
          </a:prstGeom>
          <a:noFill/>
        </p:spPr>
        <p:txBody>
          <a:bodyPr wrap="none" rtlCol="0">
            <a:spAutoFit/>
          </a:bodyPr>
          <a:lstStyle/>
          <a:p>
            <a:r>
              <a:rPr kumimoji="1" lang="en-US" altLang="zh-CN" dirty="0">
                <a:solidFill>
                  <a:srgbClr val="FF0000"/>
                </a:solidFill>
              </a:rPr>
              <a:t>Q4</a:t>
            </a:r>
            <a:endParaRPr kumimoji="1" lang="zh-CN" altLang="en-US" dirty="0">
              <a:solidFill>
                <a:srgbClr val="FF0000"/>
              </a:solidFill>
            </a:endParaRPr>
          </a:p>
        </p:txBody>
      </p:sp>
      <p:sp>
        <p:nvSpPr>
          <p:cNvPr id="24" name="文本框 23">
            <a:extLst>
              <a:ext uri="{FF2B5EF4-FFF2-40B4-BE49-F238E27FC236}">
                <a16:creationId xmlns:a16="http://schemas.microsoft.com/office/drawing/2014/main" id="{C91B1BF9-55FF-0248-92C0-306531999D1D}"/>
              </a:ext>
            </a:extLst>
          </p:cNvPr>
          <p:cNvSpPr txBox="1"/>
          <p:nvPr/>
        </p:nvSpPr>
        <p:spPr>
          <a:xfrm>
            <a:off x="3997531" y="1364067"/>
            <a:ext cx="423514" cy="307777"/>
          </a:xfrm>
          <a:prstGeom prst="rect">
            <a:avLst/>
          </a:prstGeom>
          <a:noFill/>
        </p:spPr>
        <p:txBody>
          <a:bodyPr wrap="none" rtlCol="0">
            <a:spAutoFit/>
          </a:bodyPr>
          <a:lstStyle/>
          <a:p>
            <a:r>
              <a:rPr kumimoji="1" lang="en-US" altLang="zh-CN" dirty="0">
                <a:solidFill>
                  <a:srgbClr val="FF0000"/>
                </a:solidFill>
              </a:rPr>
              <a:t>Q4</a:t>
            </a:r>
            <a:endParaRPr kumimoji="1" lang="zh-CN" altLang="en-US" dirty="0">
              <a:solidFill>
                <a:srgbClr val="FF0000"/>
              </a:solidFill>
            </a:endParaRPr>
          </a:p>
        </p:txBody>
      </p:sp>
      <p:sp>
        <p:nvSpPr>
          <p:cNvPr id="25" name="文本框 24">
            <a:extLst>
              <a:ext uri="{FF2B5EF4-FFF2-40B4-BE49-F238E27FC236}">
                <a16:creationId xmlns:a16="http://schemas.microsoft.com/office/drawing/2014/main" id="{CF092EFF-FA65-2341-A009-80F1B098F1AE}"/>
              </a:ext>
            </a:extLst>
          </p:cNvPr>
          <p:cNvSpPr txBox="1"/>
          <p:nvPr/>
        </p:nvSpPr>
        <p:spPr>
          <a:xfrm>
            <a:off x="6485323" y="1364067"/>
            <a:ext cx="423514" cy="307777"/>
          </a:xfrm>
          <a:prstGeom prst="rect">
            <a:avLst/>
          </a:prstGeom>
          <a:noFill/>
        </p:spPr>
        <p:txBody>
          <a:bodyPr wrap="none" rtlCol="0">
            <a:spAutoFit/>
          </a:bodyPr>
          <a:lstStyle/>
          <a:p>
            <a:r>
              <a:rPr kumimoji="1" lang="en-US" altLang="zh-CN" dirty="0">
                <a:solidFill>
                  <a:srgbClr val="FF0000"/>
                </a:solidFill>
              </a:rPr>
              <a:t>Q4</a:t>
            </a:r>
            <a:endParaRPr kumimoji="1" lang="zh-CN" altLang="en-US" dirty="0">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9"/>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 Analysis</a:t>
            </a:r>
            <a:endParaRPr/>
          </a:p>
        </p:txBody>
      </p:sp>
      <p:sp>
        <p:nvSpPr>
          <p:cNvPr id="466" name="Google Shape;466;p2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19</a:t>
            </a:fld>
            <a:endParaRPr/>
          </a:p>
        </p:txBody>
      </p:sp>
      <p:sp>
        <p:nvSpPr>
          <p:cNvPr id="468" name="Google Shape;468;p29"/>
          <p:cNvSpPr txBox="1"/>
          <p:nvPr/>
        </p:nvSpPr>
        <p:spPr>
          <a:xfrm>
            <a:off x="449525" y="4209900"/>
            <a:ext cx="5852400" cy="742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Statistics on all activities</a:t>
            </a: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Time lag patterns</a:t>
            </a:r>
            <a:endParaRPr>
              <a:latin typeface="Roboto Condensed Light"/>
              <a:ea typeface="Roboto Condensed Light"/>
              <a:cs typeface="Roboto Condensed Light"/>
              <a:sym typeface="Roboto Condensed Light"/>
            </a:endParaRPr>
          </a:p>
        </p:txBody>
      </p:sp>
      <p:grpSp>
        <p:nvGrpSpPr>
          <p:cNvPr id="6" name="Google Shape;340;p22">
            <a:extLst>
              <a:ext uri="{FF2B5EF4-FFF2-40B4-BE49-F238E27FC236}">
                <a16:creationId xmlns:a16="http://schemas.microsoft.com/office/drawing/2014/main" id="{8850B7C1-03EB-4E45-9134-4283DC4B81BB}"/>
              </a:ext>
            </a:extLst>
          </p:cNvPr>
          <p:cNvGrpSpPr/>
          <p:nvPr/>
        </p:nvGrpSpPr>
        <p:grpSpPr>
          <a:xfrm>
            <a:off x="263101" y="580106"/>
            <a:ext cx="407743" cy="391135"/>
            <a:chOff x="5233525" y="4954450"/>
            <a:chExt cx="538275" cy="516350"/>
          </a:xfrm>
        </p:grpSpPr>
        <p:sp>
          <p:nvSpPr>
            <p:cNvPr id="7" name="Google Shape;341;p22">
              <a:extLst>
                <a:ext uri="{FF2B5EF4-FFF2-40B4-BE49-F238E27FC236}">
                  <a16:creationId xmlns:a16="http://schemas.microsoft.com/office/drawing/2014/main" id="{27F23FBD-6CD8-8F49-BA49-AD37F6460A86}"/>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2;p22">
              <a:extLst>
                <a:ext uri="{FF2B5EF4-FFF2-40B4-BE49-F238E27FC236}">
                  <a16:creationId xmlns:a16="http://schemas.microsoft.com/office/drawing/2014/main" id="{553398D6-F1D0-CF44-9FA2-BF96B203AB56}"/>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3;p22">
              <a:extLst>
                <a:ext uri="{FF2B5EF4-FFF2-40B4-BE49-F238E27FC236}">
                  <a16:creationId xmlns:a16="http://schemas.microsoft.com/office/drawing/2014/main" id="{62F0E2EE-B1E0-F940-B99F-C06EE46B563A}"/>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4;p22">
              <a:extLst>
                <a:ext uri="{FF2B5EF4-FFF2-40B4-BE49-F238E27FC236}">
                  <a16:creationId xmlns:a16="http://schemas.microsoft.com/office/drawing/2014/main" id="{B06DC335-3FB6-E14C-AFC8-B3473855D814}"/>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5;p22">
              <a:extLst>
                <a:ext uri="{FF2B5EF4-FFF2-40B4-BE49-F238E27FC236}">
                  <a16:creationId xmlns:a16="http://schemas.microsoft.com/office/drawing/2014/main" id="{4902D603-B69F-0D46-831F-6E0D528525E8}"/>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6;p22">
              <a:extLst>
                <a:ext uri="{FF2B5EF4-FFF2-40B4-BE49-F238E27FC236}">
                  <a16:creationId xmlns:a16="http://schemas.microsoft.com/office/drawing/2014/main" id="{204C7283-C5EE-4F42-BFC6-6A6C58ECE7AE}"/>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7;p22">
              <a:extLst>
                <a:ext uri="{FF2B5EF4-FFF2-40B4-BE49-F238E27FC236}">
                  <a16:creationId xmlns:a16="http://schemas.microsoft.com/office/drawing/2014/main" id="{D6801A11-FF04-7249-8172-A5286441BA99}"/>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8;p22">
              <a:extLst>
                <a:ext uri="{FF2B5EF4-FFF2-40B4-BE49-F238E27FC236}">
                  <a16:creationId xmlns:a16="http://schemas.microsoft.com/office/drawing/2014/main" id="{11989BEB-BDFA-CC47-AAC7-7C72327C8C90}"/>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9;p22">
              <a:extLst>
                <a:ext uri="{FF2B5EF4-FFF2-40B4-BE49-F238E27FC236}">
                  <a16:creationId xmlns:a16="http://schemas.microsoft.com/office/drawing/2014/main" id="{08306615-D37A-A94B-9331-01D6C1D6D998}"/>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0;p22">
              <a:extLst>
                <a:ext uri="{FF2B5EF4-FFF2-40B4-BE49-F238E27FC236}">
                  <a16:creationId xmlns:a16="http://schemas.microsoft.com/office/drawing/2014/main" id="{640769AC-B844-994A-B552-E69F7F826576}"/>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1;p22">
              <a:extLst>
                <a:ext uri="{FF2B5EF4-FFF2-40B4-BE49-F238E27FC236}">
                  <a16:creationId xmlns:a16="http://schemas.microsoft.com/office/drawing/2014/main" id="{2A6C527F-8892-6349-B6E6-B41DB0431164}"/>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8" name="slide2" descr="Dashboard 3">
            <a:extLst>
              <a:ext uri="{FF2B5EF4-FFF2-40B4-BE49-F238E27FC236}">
                <a16:creationId xmlns:a16="http://schemas.microsoft.com/office/drawing/2014/main" id="{2B3F2ADC-261C-274A-A7B3-750186667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76" y="1381834"/>
            <a:ext cx="9171829" cy="28221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2"/>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Team Members</a:t>
            </a:r>
            <a:endParaRPr sz="2800" dirty="0"/>
          </a:p>
        </p:txBody>
      </p:sp>
      <p:sp>
        <p:nvSpPr>
          <p:cNvPr id="191" name="Google Shape;191;p12"/>
          <p:cNvSpPr txBox="1">
            <a:spLocks noGrp="1"/>
          </p:cNvSpPr>
          <p:nvPr>
            <p:ph type="body" idx="1"/>
          </p:nvPr>
        </p:nvSpPr>
        <p:spPr>
          <a:xfrm>
            <a:off x="814274" y="1596900"/>
            <a:ext cx="3437685" cy="1515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1800"/>
              <a:buNone/>
            </a:pPr>
            <a:r>
              <a:rPr lang="en" sz="2000" b="1"/>
              <a:t>Xiaoran Li</a:t>
            </a:r>
            <a:endParaRPr sz="2000" b="1"/>
          </a:p>
          <a:p>
            <a:pPr marL="0" lvl="0" indent="0" algn="l" rtl="0">
              <a:lnSpc>
                <a:spcPct val="100000"/>
              </a:lnSpc>
              <a:spcBef>
                <a:spcPts val="500"/>
              </a:spcBef>
              <a:spcAft>
                <a:spcPts val="0"/>
              </a:spcAft>
              <a:buSzPts val="1800"/>
              <a:buNone/>
            </a:pPr>
            <a:r>
              <a:rPr lang="en" sz="1600"/>
              <a:t>Project Manager</a:t>
            </a:r>
            <a:endParaRPr/>
          </a:p>
          <a:p>
            <a:pPr marL="0" lvl="0" indent="0" algn="l" rtl="0">
              <a:lnSpc>
                <a:spcPct val="100000"/>
              </a:lnSpc>
              <a:spcBef>
                <a:spcPts val="1000"/>
              </a:spcBef>
              <a:spcAft>
                <a:spcPts val="0"/>
              </a:spcAft>
              <a:buSzPts val="1800"/>
              <a:buNone/>
            </a:pPr>
            <a:r>
              <a:rPr lang="en" sz="1600"/>
              <a:t>Second-year MS Data Science Student</a:t>
            </a:r>
            <a:endParaRPr/>
          </a:p>
          <a:p>
            <a:pPr marL="0" lvl="0" indent="0" algn="l" rtl="0">
              <a:lnSpc>
                <a:spcPct val="100000"/>
              </a:lnSpc>
              <a:spcBef>
                <a:spcPts val="1500"/>
              </a:spcBef>
              <a:spcAft>
                <a:spcPts val="0"/>
              </a:spcAft>
              <a:buSzPts val="1800"/>
              <a:buNone/>
            </a:pPr>
            <a:endParaRPr sz="1200"/>
          </a:p>
          <a:p>
            <a:pPr marL="0" lvl="0" indent="0" algn="l" rtl="0">
              <a:lnSpc>
                <a:spcPct val="100000"/>
              </a:lnSpc>
              <a:spcBef>
                <a:spcPts val="2000"/>
              </a:spcBef>
              <a:spcAft>
                <a:spcPts val="0"/>
              </a:spcAft>
              <a:buSzPts val="1800"/>
              <a:buNone/>
            </a:pPr>
            <a:endParaRPr sz="1200"/>
          </a:p>
          <a:p>
            <a:pPr marL="0" lvl="0" indent="0" algn="l" rtl="0">
              <a:lnSpc>
                <a:spcPct val="100000"/>
              </a:lnSpc>
              <a:spcBef>
                <a:spcPts val="2000"/>
              </a:spcBef>
              <a:spcAft>
                <a:spcPts val="1000"/>
              </a:spcAft>
              <a:buSzPts val="1800"/>
              <a:buNone/>
            </a:pPr>
            <a:endParaRPr sz="1200"/>
          </a:p>
        </p:txBody>
      </p:sp>
      <p:sp>
        <p:nvSpPr>
          <p:cNvPr id="192" name="Google Shape;192;p12"/>
          <p:cNvSpPr txBox="1">
            <a:spLocks noGrp="1"/>
          </p:cNvSpPr>
          <p:nvPr>
            <p:ph type="body" idx="2"/>
          </p:nvPr>
        </p:nvSpPr>
        <p:spPr>
          <a:xfrm>
            <a:off x="4572000" y="1596900"/>
            <a:ext cx="3611880" cy="1515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1800"/>
              <a:buNone/>
            </a:pPr>
            <a:r>
              <a:rPr lang="en" sz="2000" b="1"/>
              <a:t>Weiran Lin</a:t>
            </a:r>
            <a:endParaRPr/>
          </a:p>
          <a:p>
            <a:pPr marL="0" lvl="0" indent="0" algn="l" rtl="0">
              <a:lnSpc>
                <a:spcPct val="100000"/>
              </a:lnSpc>
              <a:spcBef>
                <a:spcPts val="500"/>
              </a:spcBef>
              <a:spcAft>
                <a:spcPts val="0"/>
              </a:spcAft>
              <a:buSzPts val="1800"/>
              <a:buNone/>
            </a:pPr>
            <a:r>
              <a:rPr lang="en" sz="1600"/>
              <a:t>Algorithm Engineer</a:t>
            </a:r>
            <a:endParaRPr/>
          </a:p>
          <a:p>
            <a:pPr marL="0" lvl="0" indent="0" algn="l" rtl="0">
              <a:lnSpc>
                <a:spcPct val="100000"/>
              </a:lnSpc>
              <a:spcBef>
                <a:spcPts val="1000"/>
              </a:spcBef>
              <a:spcAft>
                <a:spcPts val="0"/>
              </a:spcAft>
              <a:buSzPts val="1800"/>
              <a:buNone/>
            </a:pPr>
            <a:r>
              <a:rPr lang="en" sz="1600"/>
              <a:t>Second-year MS Data Science student </a:t>
            </a:r>
            <a:endParaRPr/>
          </a:p>
          <a:p>
            <a:pPr marL="0" lvl="0" indent="0" algn="l" rtl="0">
              <a:lnSpc>
                <a:spcPct val="100000"/>
              </a:lnSpc>
              <a:spcBef>
                <a:spcPts val="1500"/>
              </a:spcBef>
              <a:spcAft>
                <a:spcPts val="0"/>
              </a:spcAft>
              <a:buSzPts val="1800"/>
              <a:buNone/>
            </a:pPr>
            <a:endParaRPr sz="1200"/>
          </a:p>
          <a:p>
            <a:pPr marL="0" lvl="0" indent="0" algn="l" rtl="0">
              <a:lnSpc>
                <a:spcPct val="100000"/>
              </a:lnSpc>
              <a:spcBef>
                <a:spcPts val="2000"/>
              </a:spcBef>
              <a:spcAft>
                <a:spcPts val="1000"/>
              </a:spcAft>
              <a:buSzPts val="1800"/>
              <a:buNone/>
            </a:pPr>
            <a:endParaRPr sz="1200"/>
          </a:p>
        </p:txBody>
      </p:sp>
      <p:sp>
        <p:nvSpPr>
          <p:cNvPr id="193" name="Google Shape;193;p1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2</a:t>
            </a:fld>
            <a:endParaRPr/>
          </a:p>
        </p:txBody>
      </p:sp>
      <p:grpSp>
        <p:nvGrpSpPr>
          <p:cNvPr id="194" name="Google Shape;194;p12"/>
          <p:cNvGrpSpPr/>
          <p:nvPr/>
        </p:nvGrpSpPr>
        <p:grpSpPr>
          <a:xfrm>
            <a:off x="305070" y="605926"/>
            <a:ext cx="323793" cy="339493"/>
            <a:chOff x="5961125" y="1623900"/>
            <a:chExt cx="427450" cy="448175"/>
          </a:xfrm>
        </p:grpSpPr>
        <p:sp>
          <p:nvSpPr>
            <p:cNvPr id="195" name="Google Shape;195;p12"/>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12"/>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12"/>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12"/>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2"/>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12"/>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12"/>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2" name="Google Shape;202;p12"/>
          <p:cNvSpPr txBox="1"/>
          <p:nvPr/>
        </p:nvSpPr>
        <p:spPr>
          <a:xfrm>
            <a:off x="814275" y="3037411"/>
            <a:ext cx="3611879" cy="1515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chemeClr val="accent4"/>
              </a:buClr>
              <a:buSzPts val="1800"/>
              <a:buFont typeface="Roboto Condensed Light"/>
              <a:buNone/>
            </a:pPr>
            <a:r>
              <a:rPr lang="en" sz="2000" b="1" i="0" u="none" strike="noStrike" cap="none">
                <a:solidFill>
                  <a:schemeClr val="dk1"/>
                </a:solidFill>
                <a:latin typeface="Roboto Condensed Light"/>
                <a:ea typeface="Roboto Condensed Light"/>
                <a:cs typeface="Roboto Condensed Light"/>
                <a:sym typeface="Roboto Condensed Light"/>
              </a:rPr>
              <a:t>Melissa Chen</a:t>
            </a:r>
            <a:endParaRPr/>
          </a:p>
          <a:p>
            <a:pPr marL="0" marR="0" lvl="0" indent="0" algn="l" rtl="0">
              <a:lnSpc>
                <a:spcPct val="100000"/>
              </a:lnSpc>
              <a:spcBef>
                <a:spcPts val="500"/>
              </a:spcBef>
              <a:spcAft>
                <a:spcPts val="0"/>
              </a:spcAft>
              <a:buClr>
                <a:schemeClr val="accent4"/>
              </a:buClr>
              <a:buSzPts val="1800"/>
              <a:buFont typeface="Roboto Condensed Light"/>
              <a:buNone/>
            </a:pPr>
            <a:r>
              <a:rPr lang="en" sz="1600" b="0" i="0" u="none" strike="noStrike" cap="none">
                <a:solidFill>
                  <a:schemeClr val="dk1"/>
                </a:solidFill>
                <a:latin typeface="Roboto Condensed Light"/>
                <a:ea typeface="Roboto Condensed Light"/>
                <a:cs typeface="Roboto Condensed Light"/>
                <a:sym typeface="Roboto Condensed Light"/>
              </a:rPr>
              <a:t>Algorithm Engineer</a:t>
            </a:r>
            <a:endParaRPr/>
          </a:p>
          <a:p>
            <a:pPr marL="0" marR="0" lvl="0" indent="0" algn="l" rtl="0">
              <a:lnSpc>
                <a:spcPct val="100000"/>
              </a:lnSpc>
              <a:spcBef>
                <a:spcPts val="1000"/>
              </a:spcBef>
              <a:spcAft>
                <a:spcPts val="0"/>
              </a:spcAft>
              <a:buClr>
                <a:schemeClr val="accent4"/>
              </a:buClr>
              <a:buSzPts val="1800"/>
              <a:buFont typeface="Roboto Condensed Light"/>
              <a:buNone/>
            </a:pPr>
            <a:r>
              <a:rPr lang="en" sz="1600" b="0" i="0" u="none" strike="noStrike" cap="none">
                <a:solidFill>
                  <a:schemeClr val="dk1"/>
                </a:solidFill>
                <a:latin typeface="Roboto Condensed Light"/>
                <a:ea typeface="Roboto Condensed Light"/>
                <a:cs typeface="Roboto Condensed Light"/>
                <a:sym typeface="Roboto Condensed Light"/>
              </a:rPr>
              <a:t>Second-year MS Data Science student </a:t>
            </a:r>
            <a:endParaRPr/>
          </a:p>
          <a:p>
            <a:pPr marL="0" marR="0" lvl="0" indent="0" algn="l" rtl="0">
              <a:lnSpc>
                <a:spcPct val="100000"/>
              </a:lnSpc>
              <a:spcBef>
                <a:spcPts val="1500"/>
              </a:spcBef>
              <a:spcAft>
                <a:spcPts val="0"/>
              </a:spcAft>
              <a:buClr>
                <a:schemeClr val="accent4"/>
              </a:buClr>
              <a:buSzPts val="1800"/>
              <a:buFont typeface="Roboto Condensed Light"/>
              <a:buNone/>
            </a:pPr>
            <a:endParaRPr sz="1200" b="0" i="0" u="none" strike="noStrike" cap="none">
              <a:solidFill>
                <a:schemeClr val="dk1"/>
              </a:solidFill>
              <a:latin typeface="Roboto Condensed Light"/>
              <a:ea typeface="Roboto Condensed Light"/>
              <a:cs typeface="Roboto Condensed Light"/>
              <a:sym typeface="Roboto Condensed Light"/>
            </a:endParaRPr>
          </a:p>
          <a:p>
            <a:pPr marL="0" marR="0" lvl="0" indent="0" algn="l" rtl="0">
              <a:lnSpc>
                <a:spcPct val="100000"/>
              </a:lnSpc>
              <a:spcBef>
                <a:spcPts val="2000"/>
              </a:spcBef>
              <a:spcAft>
                <a:spcPts val="1000"/>
              </a:spcAft>
              <a:buClr>
                <a:schemeClr val="accent4"/>
              </a:buClr>
              <a:buSzPts val="1800"/>
              <a:buFont typeface="Roboto Condensed Light"/>
              <a:buNone/>
            </a:pPr>
            <a:endParaRPr sz="1200" b="0" i="0" u="none" strike="noStrike" cap="none">
              <a:solidFill>
                <a:schemeClr val="dk1"/>
              </a:solidFill>
              <a:latin typeface="Roboto Condensed Light"/>
              <a:ea typeface="Roboto Condensed Light"/>
              <a:cs typeface="Roboto Condensed Light"/>
              <a:sym typeface="Roboto Condensed Light"/>
            </a:endParaRPr>
          </a:p>
        </p:txBody>
      </p:sp>
      <p:sp>
        <p:nvSpPr>
          <p:cNvPr id="203" name="Google Shape;203;p12"/>
          <p:cNvSpPr txBox="1"/>
          <p:nvPr/>
        </p:nvSpPr>
        <p:spPr>
          <a:xfrm>
            <a:off x="4571998" y="3037411"/>
            <a:ext cx="3611879" cy="1515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chemeClr val="accent4"/>
              </a:buClr>
              <a:buSzPts val="1800"/>
              <a:buFont typeface="Roboto Condensed Light"/>
              <a:buNone/>
            </a:pPr>
            <a:r>
              <a:rPr lang="en" sz="2000" b="1" i="0" u="none" strike="noStrike" cap="none">
                <a:solidFill>
                  <a:schemeClr val="dk1"/>
                </a:solidFill>
                <a:latin typeface="Roboto Condensed Light"/>
                <a:ea typeface="Roboto Condensed Light"/>
                <a:cs typeface="Roboto Condensed Light"/>
                <a:sym typeface="Roboto Condensed Light"/>
              </a:rPr>
              <a:t>Weinan Hu</a:t>
            </a:r>
            <a:endParaRPr/>
          </a:p>
          <a:p>
            <a:pPr marL="0" marR="0" lvl="0" indent="0" algn="l" rtl="0">
              <a:lnSpc>
                <a:spcPct val="100000"/>
              </a:lnSpc>
              <a:spcBef>
                <a:spcPts val="500"/>
              </a:spcBef>
              <a:spcAft>
                <a:spcPts val="0"/>
              </a:spcAft>
              <a:buClr>
                <a:schemeClr val="accent4"/>
              </a:buClr>
              <a:buSzPts val="1800"/>
              <a:buFont typeface="Roboto Condensed Light"/>
              <a:buNone/>
            </a:pPr>
            <a:r>
              <a:rPr lang="en" sz="1600" b="0" i="0" u="none" strike="noStrike" cap="none">
                <a:solidFill>
                  <a:schemeClr val="dk1"/>
                </a:solidFill>
                <a:latin typeface="Roboto Condensed Light"/>
                <a:ea typeface="Roboto Condensed Light"/>
                <a:cs typeface="Roboto Condensed Light"/>
                <a:sym typeface="Roboto Condensed Light"/>
              </a:rPr>
              <a:t>Algorithm Engineer</a:t>
            </a:r>
            <a:endParaRPr/>
          </a:p>
          <a:p>
            <a:pPr marL="0" marR="0" lvl="0" indent="0" algn="l" rtl="0">
              <a:lnSpc>
                <a:spcPct val="100000"/>
              </a:lnSpc>
              <a:spcBef>
                <a:spcPts val="1000"/>
              </a:spcBef>
              <a:spcAft>
                <a:spcPts val="0"/>
              </a:spcAft>
              <a:buClr>
                <a:schemeClr val="accent4"/>
              </a:buClr>
              <a:buSzPts val="1800"/>
              <a:buFont typeface="Roboto Condensed Light"/>
              <a:buNone/>
            </a:pPr>
            <a:r>
              <a:rPr lang="en" sz="1600" b="0" i="0" u="none" strike="noStrike" cap="none">
                <a:solidFill>
                  <a:schemeClr val="dk1"/>
                </a:solidFill>
                <a:latin typeface="Roboto Condensed Light"/>
                <a:ea typeface="Roboto Condensed Light"/>
                <a:cs typeface="Roboto Condensed Light"/>
                <a:sym typeface="Roboto Condensed Light"/>
              </a:rPr>
              <a:t>Second-year MS Data Science student </a:t>
            </a:r>
            <a:endParaRPr/>
          </a:p>
          <a:p>
            <a:pPr marL="0" marR="0" lvl="0" indent="0" algn="l" rtl="0">
              <a:lnSpc>
                <a:spcPct val="100000"/>
              </a:lnSpc>
              <a:spcBef>
                <a:spcPts val="1500"/>
              </a:spcBef>
              <a:spcAft>
                <a:spcPts val="0"/>
              </a:spcAft>
              <a:buClr>
                <a:schemeClr val="accent4"/>
              </a:buClr>
              <a:buSzPts val="1800"/>
              <a:buFont typeface="Roboto Condensed Light"/>
              <a:buNone/>
            </a:pPr>
            <a:endParaRPr sz="1200" b="0" i="0" u="none" strike="noStrike" cap="none">
              <a:solidFill>
                <a:schemeClr val="dk1"/>
              </a:solidFill>
              <a:latin typeface="Roboto Condensed Light"/>
              <a:ea typeface="Roboto Condensed Light"/>
              <a:cs typeface="Roboto Condensed Light"/>
              <a:sym typeface="Roboto Condensed Light"/>
            </a:endParaRPr>
          </a:p>
          <a:p>
            <a:pPr marL="0" marR="0" lvl="0" indent="0" algn="l" rtl="0">
              <a:lnSpc>
                <a:spcPct val="100000"/>
              </a:lnSpc>
              <a:spcBef>
                <a:spcPts val="2000"/>
              </a:spcBef>
              <a:spcAft>
                <a:spcPts val="1000"/>
              </a:spcAft>
              <a:buClr>
                <a:schemeClr val="accent4"/>
              </a:buClr>
              <a:buSzPts val="1800"/>
              <a:buFont typeface="Roboto Condensed Light"/>
              <a:buNone/>
            </a:pPr>
            <a:endParaRPr sz="1200" b="0" i="0" u="none" strike="noStrike" cap="none">
              <a:solidFill>
                <a:schemeClr val="dk1"/>
              </a:solidFill>
              <a:latin typeface="Roboto Condensed Light"/>
              <a:ea typeface="Roboto Condensed Light"/>
              <a:cs typeface="Roboto Condensed Light"/>
              <a:sym typeface="Roboto Condensed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0"/>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Definition</a:t>
            </a:r>
            <a:endParaRPr/>
          </a:p>
        </p:txBody>
      </p:sp>
      <p:sp>
        <p:nvSpPr>
          <p:cNvPr id="474" name="Google Shape;474;p3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20</a:t>
            </a:fld>
            <a:endParaRPr/>
          </a:p>
        </p:txBody>
      </p:sp>
      <p:cxnSp>
        <p:nvCxnSpPr>
          <p:cNvPr id="475" name="Google Shape;475;p30"/>
          <p:cNvCxnSpPr/>
          <p:nvPr/>
        </p:nvCxnSpPr>
        <p:spPr>
          <a:xfrm rot="10800000" flipH="1">
            <a:off x="414900" y="2299400"/>
            <a:ext cx="5333700" cy="8700"/>
          </a:xfrm>
          <a:prstGeom prst="straightConnector1">
            <a:avLst/>
          </a:prstGeom>
          <a:noFill/>
          <a:ln w="9525" cap="flat" cmpd="sng">
            <a:solidFill>
              <a:schemeClr val="dk2"/>
            </a:solidFill>
            <a:prstDash val="solid"/>
            <a:round/>
            <a:headEnd type="none" w="med" len="med"/>
            <a:tailEnd type="triangle" w="med" len="med"/>
          </a:ln>
        </p:spPr>
      </p:cxnSp>
      <p:cxnSp>
        <p:nvCxnSpPr>
          <p:cNvPr id="476" name="Google Shape;476;p30"/>
          <p:cNvCxnSpPr/>
          <p:nvPr/>
        </p:nvCxnSpPr>
        <p:spPr>
          <a:xfrm>
            <a:off x="4797725" y="1659750"/>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77" name="Google Shape;477;p30"/>
          <p:cNvCxnSpPr/>
          <p:nvPr/>
        </p:nvCxnSpPr>
        <p:spPr>
          <a:xfrm>
            <a:off x="2761900" y="1676900"/>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78" name="Google Shape;478;p30"/>
          <p:cNvCxnSpPr/>
          <p:nvPr/>
        </p:nvCxnSpPr>
        <p:spPr>
          <a:xfrm>
            <a:off x="2393575" y="1676900"/>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79" name="Google Shape;479;p30"/>
          <p:cNvCxnSpPr/>
          <p:nvPr/>
        </p:nvCxnSpPr>
        <p:spPr>
          <a:xfrm>
            <a:off x="1223375" y="1676900"/>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80" name="Google Shape;480;p30"/>
          <p:cNvCxnSpPr/>
          <p:nvPr/>
        </p:nvCxnSpPr>
        <p:spPr>
          <a:xfrm>
            <a:off x="666925" y="1676900"/>
            <a:ext cx="0" cy="631200"/>
          </a:xfrm>
          <a:prstGeom prst="straightConnector1">
            <a:avLst/>
          </a:prstGeom>
          <a:noFill/>
          <a:ln w="9525" cap="flat" cmpd="sng">
            <a:solidFill>
              <a:schemeClr val="dk2"/>
            </a:solidFill>
            <a:prstDash val="solid"/>
            <a:round/>
            <a:headEnd type="none" w="med" len="med"/>
            <a:tailEnd type="none" w="med" len="med"/>
          </a:ln>
        </p:spPr>
      </p:cxnSp>
      <p:sp>
        <p:nvSpPr>
          <p:cNvPr id="481" name="Google Shape;481;p30"/>
          <p:cNvSpPr txBox="1"/>
          <p:nvPr/>
        </p:nvSpPr>
        <p:spPr>
          <a:xfrm>
            <a:off x="363075" y="2489625"/>
            <a:ext cx="5333700" cy="3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oboto Condensed Light"/>
                <a:ea typeface="Roboto Condensed Light"/>
                <a:cs typeface="Roboto Condensed Light"/>
                <a:sym typeface="Roboto Condensed Light"/>
              </a:rPr>
              <a:t>Pick start        medical                                vacation   late                                                                      accident date                                                 </a:t>
            </a:r>
            <a:endParaRPr sz="800">
              <a:latin typeface="Roboto Condensed Light"/>
              <a:ea typeface="Roboto Condensed Light"/>
              <a:cs typeface="Roboto Condensed Light"/>
              <a:sym typeface="Roboto Condensed Light"/>
            </a:endParaRPr>
          </a:p>
        </p:txBody>
      </p:sp>
      <p:sp>
        <p:nvSpPr>
          <p:cNvPr id="482" name="Google Shape;482;p30"/>
          <p:cNvSpPr txBox="1"/>
          <p:nvPr/>
        </p:nvSpPr>
        <p:spPr>
          <a:xfrm>
            <a:off x="5835050" y="2109200"/>
            <a:ext cx="6312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oboto Condensed Light"/>
                <a:ea typeface="Roboto Condensed Light"/>
                <a:cs typeface="Roboto Condensed Light"/>
                <a:sym typeface="Roboto Condensed Light"/>
              </a:rPr>
              <a:t>Timeline</a:t>
            </a:r>
            <a:endParaRPr sz="900">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sz="900">
              <a:latin typeface="Roboto Condensed Light"/>
              <a:ea typeface="Roboto Condensed Light"/>
              <a:cs typeface="Roboto Condensed Light"/>
              <a:sym typeface="Roboto Condensed Light"/>
            </a:endParaRPr>
          </a:p>
        </p:txBody>
      </p:sp>
      <p:cxnSp>
        <p:nvCxnSpPr>
          <p:cNvPr id="483" name="Google Shape;483;p30"/>
          <p:cNvCxnSpPr/>
          <p:nvPr/>
        </p:nvCxnSpPr>
        <p:spPr>
          <a:xfrm flipH="1">
            <a:off x="2895900" y="1979600"/>
            <a:ext cx="518700" cy="8700"/>
          </a:xfrm>
          <a:prstGeom prst="straightConnector1">
            <a:avLst/>
          </a:prstGeom>
          <a:noFill/>
          <a:ln w="9525" cap="flat" cmpd="sng">
            <a:solidFill>
              <a:schemeClr val="dk2"/>
            </a:solidFill>
            <a:prstDash val="solid"/>
            <a:round/>
            <a:headEnd type="none" w="med" len="med"/>
            <a:tailEnd type="triangle" w="med" len="med"/>
          </a:ln>
        </p:spPr>
      </p:cxnSp>
      <p:cxnSp>
        <p:nvCxnSpPr>
          <p:cNvPr id="484" name="Google Shape;484;p30"/>
          <p:cNvCxnSpPr/>
          <p:nvPr/>
        </p:nvCxnSpPr>
        <p:spPr>
          <a:xfrm rot="10800000" flipH="1">
            <a:off x="4192600" y="1970850"/>
            <a:ext cx="527400" cy="17400"/>
          </a:xfrm>
          <a:prstGeom prst="straightConnector1">
            <a:avLst/>
          </a:prstGeom>
          <a:noFill/>
          <a:ln w="9525" cap="flat" cmpd="sng">
            <a:solidFill>
              <a:schemeClr val="dk2"/>
            </a:solidFill>
            <a:prstDash val="solid"/>
            <a:round/>
            <a:headEnd type="none" w="med" len="med"/>
            <a:tailEnd type="triangle" w="med" len="med"/>
          </a:ln>
        </p:spPr>
      </p:cxnSp>
      <p:sp>
        <p:nvSpPr>
          <p:cNvPr id="485" name="Google Shape;485;p30"/>
          <p:cNvSpPr txBox="1"/>
          <p:nvPr/>
        </p:nvSpPr>
        <p:spPr>
          <a:xfrm>
            <a:off x="3548600" y="1824000"/>
            <a:ext cx="5964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oboto Condensed Light"/>
                <a:ea typeface="Roboto Condensed Light"/>
                <a:cs typeface="Roboto Condensed Light"/>
                <a:sym typeface="Roboto Condensed Light"/>
              </a:rPr>
              <a:t>lag</a:t>
            </a:r>
            <a:endParaRPr sz="1000">
              <a:latin typeface="Roboto Condensed Light"/>
              <a:ea typeface="Roboto Condensed Light"/>
              <a:cs typeface="Roboto Condensed Light"/>
              <a:sym typeface="Roboto Condensed Light"/>
            </a:endParaRPr>
          </a:p>
        </p:txBody>
      </p:sp>
      <p:cxnSp>
        <p:nvCxnSpPr>
          <p:cNvPr id="486" name="Google Shape;486;p30"/>
          <p:cNvCxnSpPr/>
          <p:nvPr/>
        </p:nvCxnSpPr>
        <p:spPr>
          <a:xfrm rot="10800000" flipH="1">
            <a:off x="488400" y="4059675"/>
            <a:ext cx="5333700" cy="8700"/>
          </a:xfrm>
          <a:prstGeom prst="straightConnector1">
            <a:avLst/>
          </a:prstGeom>
          <a:noFill/>
          <a:ln w="9525" cap="flat" cmpd="sng">
            <a:solidFill>
              <a:schemeClr val="dk2"/>
            </a:solidFill>
            <a:prstDash val="solid"/>
            <a:round/>
            <a:headEnd type="none" w="med" len="med"/>
            <a:tailEnd type="triangle" w="med" len="med"/>
          </a:ln>
        </p:spPr>
      </p:cxnSp>
      <p:cxnSp>
        <p:nvCxnSpPr>
          <p:cNvPr id="487" name="Google Shape;487;p30"/>
          <p:cNvCxnSpPr/>
          <p:nvPr/>
        </p:nvCxnSpPr>
        <p:spPr>
          <a:xfrm>
            <a:off x="4837750" y="3428475"/>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88" name="Google Shape;488;p30"/>
          <p:cNvCxnSpPr/>
          <p:nvPr/>
        </p:nvCxnSpPr>
        <p:spPr>
          <a:xfrm>
            <a:off x="4385025" y="3448725"/>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89" name="Google Shape;489;p30"/>
          <p:cNvCxnSpPr/>
          <p:nvPr/>
        </p:nvCxnSpPr>
        <p:spPr>
          <a:xfrm>
            <a:off x="2895900" y="3428475"/>
            <a:ext cx="0" cy="631200"/>
          </a:xfrm>
          <a:prstGeom prst="straightConnector1">
            <a:avLst/>
          </a:prstGeom>
          <a:noFill/>
          <a:ln w="9525" cap="flat" cmpd="sng">
            <a:solidFill>
              <a:schemeClr val="dk2"/>
            </a:solidFill>
            <a:prstDash val="solid"/>
            <a:round/>
            <a:headEnd type="none" w="med" len="med"/>
            <a:tailEnd type="none" w="med" len="med"/>
          </a:ln>
        </p:spPr>
      </p:cxnSp>
      <p:cxnSp>
        <p:nvCxnSpPr>
          <p:cNvPr id="490" name="Google Shape;490;p30"/>
          <p:cNvCxnSpPr/>
          <p:nvPr/>
        </p:nvCxnSpPr>
        <p:spPr>
          <a:xfrm>
            <a:off x="860300" y="3448725"/>
            <a:ext cx="0" cy="631200"/>
          </a:xfrm>
          <a:prstGeom prst="straightConnector1">
            <a:avLst/>
          </a:prstGeom>
          <a:noFill/>
          <a:ln w="9525" cap="flat" cmpd="sng">
            <a:solidFill>
              <a:schemeClr val="dk2"/>
            </a:solidFill>
            <a:prstDash val="solid"/>
            <a:round/>
            <a:headEnd type="none" w="med" len="med"/>
            <a:tailEnd type="none" w="med" len="med"/>
          </a:ln>
        </p:spPr>
      </p:cxnSp>
      <p:sp>
        <p:nvSpPr>
          <p:cNvPr id="491" name="Google Shape;491;p30"/>
          <p:cNvSpPr txBox="1"/>
          <p:nvPr/>
        </p:nvSpPr>
        <p:spPr>
          <a:xfrm>
            <a:off x="488400" y="4232625"/>
            <a:ext cx="5333700" cy="3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oboto Condensed Light"/>
                <a:ea typeface="Roboto Condensed Light"/>
                <a:cs typeface="Roboto Condensed Light"/>
                <a:sym typeface="Roboto Condensed Light"/>
              </a:rPr>
              <a:t>Two month ago                                                       one month ago                               one week ago  accident date                                                 </a:t>
            </a:r>
            <a:endParaRPr sz="800">
              <a:latin typeface="Roboto Condensed Light"/>
              <a:ea typeface="Roboto Condensed Light"/>
              <a:cs typeface="Roboto Condensed Light"/>
              <a:sym typeface="Roboto Condensed Light"/>
            </a:endParaRPr>
          </a:p>
        </p:txBody>
      </p:sp>
      <p:sp>
        <p:nvSpPr>
          <p:cNvPr id="492" name="Google Shape;492;p30"/>
          <p:cNvSpPr txBox="1"/>
          <p:nvPr/>
        </p:nvSpPr>
        <p:spPr>
          <a:xfrm>
            <a:off x="5926950" y="3921350"/>
            <a:ext cx="6312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Roboto Condensed Light"/>
                <a:ea typeface="Roboto Condensed Light"/>
                <a:cs typeface="Roboto Condensed Light"/>
                <a:sym typeface="Roboto Condensed Light"/>
              </a:rPr>
              <a:t>Timeline</a:t>
            </a:r>
            <a:endParaRPr sz="900">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sz="900">
              <a:latin typeface="Roboto Condensed Light"/>
              <a:ea typeface="Roboto Condensed Light"/>
              <a:cs typeface="Roboto Condensed Light"/>
              <a:sym typeface="Roboto Condensed Light"/>
            </a:endParaRPr>
          </a:p>
        </p:txBody>
      </p:sp>
      <p:sp>
        <p:nvSpPr>
          <p:cNvPr id="493" name="Google Shape;493;p30"/>
          <p:cNvSpPr txBox="1"/>
          <p:nvPr/>
        </p:nvSpPr>
        <p:spPr>
          <a:xfrm>
            <a:off x="6673575" y="1339900"/>
            <a:ext cx="2325300" cy="31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Two ways of definition</a:t>
            </a:r>
            <a:endParaRPr>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Time lag of each activity(activity fixed)</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Domain knowledge</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Frequency of absence/extra work of certain time period</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r>
              <a:rPr lang="en">
                <a:latin typeface="Roboto Condensed Light"/>
                <a:ea typeface="Roboto Condensed Light"/>
                <a:cs typeface="Roboto Condensed Light"/>
                <a:sym typeface="Roboto Condensed Light"/>
              </a:rPr>
              <a:t>(time lag fixed)</a:t>
            </a:r>
            <a:endParaRPr>
              <a:latin typeface="Roboto Condensed Light"/>
              <a:ea typeface="Roboto Condensed Light"/>
              <a:cs typeface="Roboto Condensed Light"/>
              <a:sym typeface="Roboto Condensed Light"/>
            </a:endParaRPr>
          </a:p>
        </p:txBody>
      </p:sp>
      <p:grpSp>
        <p:nvGrpSpPr>
          <p:cNvPr id="23" name="Google Shape;340;p22">
            <a:extLst>
              <a:ext uri="{FF2B5EF4-FFF2-40B4-BE49-F238E27FC236}">
                <a16:creationId xmlns:a16="http://schemas.microsoft.com/office/drawing/2014/main" id="{C004115E-9620-C848-A487-DE8BAE4F765D}"/>
              </a:ext>
            </a:extLst>
          </p:cNvPr>
          <p:cNvGrpSpPr/>
          <p:nvPr/>
        </p:nvGrpSpPr>
        <p:grpSpPr>
          <a:xfrm>
            <a:off x="263101" y="580106"/>
            <a:ext cx="407743" cy="391135"/>
            <a:chOff x="5233525" y="4954450"/>
            <a:chExt cx="538275" cy="516350"/>
          </a:xfrm>
        </p:grpSpPr>
        <p:sp>
          <p:nvSpPr>
            <p:cNvPr id="24" name="Google Shape;341;p22">
              <a:extLst>
                <a:ext uri="{FF2B5EF4-FFF2-40B4-BE49-F238E27FC236}">
                  <a16:creationId xmlns:a16="http://schemas.microsoft.com/office/drawing/2014/main" id="{27D48172-528A-BC42-9F5B-48294214FEFD}"/>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42;p22">
              <a:extLst>
                <a:ext uri="{FF2B5EF4-FFF2-40B4-BE49-F238E27FC236}">
                  <a16:creationId xmlns:a16="http://schemas.microsoft.com/office/drawing/2014/main" id="{01EA629C-CA32-5144-939B-58B7C867BA82}"/>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43;p22">
              <a:extLst>
                <a:ext uri="{FF2B5EF4-FFF2-40B4-BE49-F238E27FC236}">
                  <a16:creationId xmlns:a16="http://schemas.microsoft.com/office/drawing/2014/main" id="{5A51866C-0242-DF46-9C1C-79E605BD598F}"/>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44;p22">
              <a:extLst>
                <a:ext uri="{FF2B5EF4-FFF2-40B4-BE49-F238E27FC236}">
                  <a16:creationId xmlns:a16="http://schemas.microsoft.com/office/drawing/2014/main" id="{B8431497-7D34-344C-A32F-87F9D24FB234}"/>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45;p22">
              <a:extLst>
                <a:ext uri="{FF2B5EF4-FFF2-40B4-BE49-F238E27FC236}">
                  <a16:creationId xmlns:a16="http://schemas.microsoft.com/office/drawing/2014/main" id="{C2D45531-26DF-1549-A125-93C294DACEA3}"/>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46;p22">
              <a:extLst>
                <a:ext uri="{FF2B5EF4-FFF2-40B4-BE49-F238E27FC236}">
                  <a16:creationId xmlns:a16="http://schemas.microsoft.com/office/drawing/2014/main" id="{75688540-A9EB-D348-A308-1FDFB71EB9DB}"/>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47;p22">
              <a:extLst>
                <a:ext uri="{FF2B5EF4-FFF2-40B4-BE49-F238E27FC236}">
                  <a16:creationId xmlns:a16="http://schemas.microsoft.com/office/drawing/2014/main" id="{DB63F930-0BCD-B54F-B95B-C3074B308527}"/>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48;p22">
              <a:extLst>
                <a:ext uri="{FF2B5EF4-FFF2-40B4-BE49-F238E27FC236}">
                  <a16:creationId xmlns:a16="http://schemas.microsoft.com/office/drawing/2014/main" id="{F826FCCC-3B6C-CC4E-826B-1202A430429D}"/>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49;p22">
              <a:extLst>
                <a:ext uri="{FF2B5EF4-FFF2-40B4-BE49-F238E27FC236}">
                  <a16:creationId xmlns:a16="http://schemas.microsoft.com/office/drawing/2014/main" id="{617372E0-CCF7-4143-912D-43D984B13216}"/>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50;p22">
              <a:extLst>
                <a:ext uri="{FF2B5EF4-FFF2-40B4-BE49-F238E27FC236}">
                  <a16:creationId xmlns:a16="http://schemas.microsoft.com/office/drawing/2014/main" id="{22489814-CA06-C645-9A6F-60D072616B68}"/>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51;p22">
              <a:extLst>
                <a:ext uri="{FF2B5EF4-FFF2-40B4-BE49-F238E27FC236}">
                  <a16:creationId xmlns:a16="http://schemas.microsoft.com/office/drawing/2014/main" id="{C2F57D9D-C9B6-7442-85F3-7C2E1BB4FD96}"/>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1"/>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499" name="Google Shape;499;p31"/>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21</a:t>
            </a:fld>
            <a:endParaRPr/>
          </a:p>
        </p:txBody>
      </p:sp>
      <p:pic>
        <p:nvPicPr>
          <p:cNvPr id="500" name="Google Shape;500;p31"/>
          <p:cNvPicPr preferRelativeResize="0"/>
          <p:nvPr/>
        </p:nvPicPr>
        <p:blipFill>
          <a:blip r:embed="rId3">
            <a:alphaModFix/>
          </a:blip>
          <a:stretch>
            <a:fillRect/>
          </a:stretch>
        </p:blipFill>
        <p:spPr>
          <a:xfrm>
            <a:off x="152400" y="1369950"/>
            <a:ext cx="6361570" cy="3679923"/>
          </a:xfrm>
          <a:prstGeom prst="rect">
            <a:avLst/>
          </a:prstGeom>
          <a:noFill/>
          <a:ln>
            <a:noFill/>
          </a:ln>
        </p:spPr>
      </p:pic>
      <p:sp>
        <p:nvSpPr>
          <p:cNvPr id="501" name="Google Shape;501;p31"/>
          <p:cNvSpPr txBox="1"/>
          <p:nvPr/>
        </p:nvSpPr>
        <p:spPr>
          <a:xfrm>
            <a:off x="6872400" y="1357200"/>
            <a:ext cx="2048700" cy="30861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Pick start time lag is significant</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Exponential decay</a:t>
            </a:r>
            <a:endParaRPr>
              <a:latin typeface="Roboto Condensed Light"/>
              <a:ea typeface="Roboto Condensed Light"/>
              <a:cs typeface="Roboto Condensed Light"/>
              <a:sym typeface="Roboto Condensed Light"/>
            </a:endParaRPr>
          </a:p>
        </p:txBody>
      </p:sp>
      <p:grpSp>
        <p:nvGrpSpPr>
          <p:cNvPr id="6" name="Google Shape;340;p22">
            <a:extLst>
              <a:ext uri="{FF2B5EF4-FFF2-40B4-BE49-F238E27FC236}">
                <a16:creationId xmlns:a16="http://schemas.microsoft.com/office/drawing/2014/main" id="{236D16E6-4726-5947-AC67-317C368493E9}"/>
              </a:ext>
            </a:extLst>
          </p:cNvPr>
          <p:cNvGrpSpPr/>
          <p:nvPr/>
        </p:nvGrpSpPr>
        <p:grpSpPr>
          <a:xfrm>
            <a:off x="263101" y="580106"/>
            <a:ext cx="407743" cy="391135"/>
            <a:chOff x="5233525" y="4954450"/>
            <a:chExt cx="538275" cy="516350"/>
          </a:xfrm>
        </p:grpSpPr>
        <p:sp>
          <p:nvSpPr>
            <p:cNvPr id="7" name="Google Shape;341;p22">
              <a:extLst>
                <a:ext uri="{FF2B5EF4-FFF2-40B4-BE49-F238E27FC236}">
                  <a16:creationId xmlns:a16="http://schemas.microsoft.com/office/drawing/2014/main" id="{85D5726F-0DB5-B246-AF06-2C4A76B0D706}"/>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2;p22">
              <a:extLst>
                <a:ext uri="{FF2B5EF4-FFF2-40B4-BE49-F238E27FC236}">
                  <a16:creationId xmlns:a16="http://schemas.microsoft.com/office/drawing/2014/main" id="{17231D7D-C13F-1648-A0E8-DA1FE88DF4DE}"/>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3;p22">
              <a:extLst>
                <a:ext uri="{FF2B5EF4-FFF2-40B4-BE49-F238E27FC236}">
                  <a16:creationId xmlns:a16="http://schemas.microsoft.com/office/drawing/2014/main" id="{C129FCD0-8EAF-2548-B6C6-C06AE3A80DFA}"/>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4;p22">
              <a:extLst>
                <a:ext uri="{FF2B5EF4-FFF2-40B4-BE49-F238E27FC236}">
                  <a16:creationId xmlns:a16="http://schemas.microsoft.com/office/drawing/2014/main" id="{ED7EA846-1EE0-8343-B173-8E28934F7338}"/>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5;p22">
              <a:extLst>
                <a:ext uri="{FF2B5EF4-FFF2-40B4-BE49-F238E27FC236}">
                  <a16:creationId xmlns:a16="http://schemas.microsoft.com/office/drawing/2014/main" id="{BE9F7338-933D-DB4A-8FA8-2290C1552690}"/>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6;p22">
              <a:extLst>
                <a:ext uri="{FF2B5EF4-FFF2-40B4-BE49-F238E27FC236}">
                  <a16:creationId xmlns:a16="http://schemas.microsoft.com/office/drawing/2014/main" id="{F26A0224-F8C0-6240-AA9E-35533A16541A}"/>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7;p22">
              <a:extLst>
                <a:ext uri="{FF2B5EF4-FFF2-40B4-BE49-F238E27FC236}">
                  <a16:creationId xmlns:a16="http://schemas.microsoft.com/office/drawing/2014/main" id="{A92F0442-719E-1242-BF8F-FEF992616AA5}"/>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8;p22">
              <a:extLst>
                <a:ext uri="{FF2B5EF4-FFF2-40B4-BE49-F238E27FC236}">
                  <a16:creationId xmlns:a16="http://schemas.microsoft.com/office/drawing/2014/main" id="{37119C88-5809-FE46-9E83-0AC3897968A3}"/>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9;p22">
              <a:extLst>
                <a:ext uri="{FF2B5EF4-FFF2-40B4-BE49-F238E27FC236}">
                  <a16:creationId xmlns:a16="http://schemas.microsoft.com/office/drawing/2014/main" id="{D47FC61F-579F-9B40-8514-AED2B45CCB5D}"/>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0;p22">
              <a:extLst>
                <a:ext uri="{FF2B5EF4-FFF2-40B4-BE49-F238E27FC236}">
                  <a16:creationId xmlns:a16="http://schemas.microsoft.com/office/drawing/2014/main" id="{208FD3CE-6D51-FF44-933D-E1448DF5A70F}"/>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1;p22">
              <a:extLst>
                <a:ext uri="{FF2B5EF4-FFF2-40B4-BE49-F238E27FC236}">
                  <a16:creationId xmlns:a16="http://schemas.microsoft.com/office/drawing/2014/main" id="{1D9C9320-5301-CA45-8709-EE612F297FDE}"/>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2"/>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507" name="Google Shape;507;p3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22</a:t>
            </a:fld>
            <a:endParaRPr/>
          </a:p>
        </p:txBody>
      </p:sp>
      <p:pic>
        <p:nvPicPr>
          <p:cNvPr id="508" name="Google Shape;508;p32"/>
          <p:cNvPicPr preferRelativeResize="0"/>
          <p:nvPr/>
        </p:nvPicPr>
        <p:blipFill rotWithShape="1">
          <a:blip r:embed="rId3">
            <a:alphaModFix/>
          </a:blip>
          <a:srcRect t="64959"/>
          <a:stretch/>
        </p:blipFill>
        <p:spPr>
          <a:xfrm>
            <a:off x="326175" y="1357200"/>
            <a:ext cx="6750276" cy="1135624"/>
          </a:xfrm>
          <a:prstGeom prst="rect">
            <a:avLst/>
          </a:prstGeom>
          <a:noFill/>
          <a:ln>
            <a:noFill/>
          </a:ln>
        </p:spPr>
      </p:pic>
      <p:pic>
        <p:nvPicPr>
          <p:cNvPr id="509" name="Google Shape;509;p32"/>
          <p:cNvPicPr preferRelativeResize="0"/>
          <p:nvPr/>
        </p:nvPicPr>
        <p:blipFill rotWithShape="1">
          <a:blip r:embed="rId4">
            <a:alphaModFix/>
          </a:blip>
          <a:srcRect t="62092"/>
          <a:stretch/>
        </p:blipFill>
        <p:spPr>
          <a:xfrm>
            <a:off x="423075" y="2564712"/>
            <a:ext cx="6378528" cy="1279376"/>
          </a:xfrm>
          <a:prstGeom prst="rect">
            <a:avLst/>
          </a:prstGeom>
          <a:noFill/>
          <a:ln>
            <a:noFill/>
          </a:ln>
        </p:spPr>
      </p:pic>
      <p:pic>
        <p:nvPicPr>
          <p:cNvPr id="510" name="Google Shape;510;p32"/>
          <p:cNvPicPr preferRelativeResize="0"/>
          <p:nvPr/>
        </p:nvPicPr>
        <p:blipFill rotWithShape="1">
          <a:blip r:embed="rId5">
            <a:alphaModFix/>
          </a:blip>
          <a:srcRect t="69139"/>
          <a:stretch/>
        </p:blipFill>
        <p:spPr>
          <a:xfrm>
            <a:off x="371225" y="3915975"/>
            <a:ext cx="6378528" cy="1096624"/>
          </a:xfrm>
          <a:prstGeom prst="rect">
            <a:avLst/>
          </a:prstGeom>
          <a:noFill/>
          <a:ln>
            <a:noFill/>
          </a:ln>
        </p:spPr>
      </p:pic>
      <p:sp>
        <p:nvSpPr>
          <p:cNvPr id="511" name="Google Shape;511;p32"/>
          <p:cNvSpPr txBox="1"/>
          <p:nvPr/>
        </p:nvSpPr>
        <p:spPr>
          <a:xfrm>
            <a:off x="7382425" y="1435000"/>
            <a:ext cx="1590600" cy="289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Significant lag variables are:</a:t>
            </a: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absence lag</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Excused lag</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Vacation lag</a:t>
            </a:r>
            <a:endParaRPr>
              <a:latin typeface="Roboto Condensed Light"/>
              <a:ea typeface="Roboto Condensed Light"/>
              <a:cs typeface="Roboto Condensed Light"/>
              <a:sym typeface="Roboto Condensed Light"/>
            </a:endParaRPr>
          </a:p>
        </p:txBody>
      </p:sp>
      <p:grpSp>
        <p:nvGrpSpPr>
          <p:cNvPr id="8" name="Google Shape;340;p22">
            <a:extLst>
              <a:ext uri="{FF2B5EF4-FFF2-40B4-BE49-F238E27FC236}">
                <a16:creationId xmlns:a16="http://schemas.microsoft.com/office/drawing/2014/main" id="{FC7176BB-3FD4-9241-80C1-6CFFAE324AEA}"/>
              </a:ext>
            </a:extLst>
          </p:cNvPr>
          <p:cNvGrpSpPr/>
          <p:nvPr/>
        </p:nvGrpSpPr>
        <p:grpSpPr>
          <a:xfrm>
            <a:off x="263101" y="580106"/>
            <a:ext cx="407743" cy="391135"/>
            <a:chOff x="5233525" y="4954450"/>
            <a:chExt cx="538275" cy="516350"/>
          </a:xfrm>
        </p:grpSpPr>
        <p:sp>
          <p:nvSpPr>
            <p:cNvPr id="9" name="Google Shape;341;p22">
              <a:extLst>
                <a:ext uri="{FF2B5EF4-FFF2-40B4-BE49-F238E27FC236}">
                  <a16:creationId xmlns:a16="http://schemas.microsoft.com/office/drawing/2014/main" id="{950E0014-6465-864B-9276-EBC183533151}"/>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2;p22">
              <a:extLst>
                <a:ext uri="{FF2B5EF4-FFF2-40B4-BE49-F238E27FC236}">
                  <a16:creationId xmlns:a16="http://schemas.microsoft.com/office/drawing/2014/main" id="{9E6179DD-172A-F249-AA8F-C9FD01D220FA}"/>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3;p22">
              <a:extLst>
                <a:ext uri="{FF2B5EF4-FFF2-40B4-BE49-F238E27FC236}">
                  <a16:creationId xmlns:a16="http://schemas.microsoft.com/office/drawing/2014/main" id="{6AE6F6D8-BC04-2A44-8C3B-7667061E85C5}"/>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4;p22">
              <a:extLst>
                <a:ext uri="{FF2B5EF4-FFF2-40B4-BE49-F238E27FC236}">
                  <a16:creationId xmlns:a16="http://schemas.microsoft.com/office/drawing/2014/main" id="{6BC713F3-8826-9F42-AFE7-030EC051C3A0}"/>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5;p22">
              <a:extLst>
                <a:ext uri="{FF2B5EF4-FFF2-40B4-BE49-F238E27FC236}">
                  <a16:creationId xmlns:a16="http://schemas.microsoft.com/office/drawing/2014/main" id="{2082C530-65EA-954F-9073-9FC2F4D5BC84}"/>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6;p22">
              <a:extLst>
                <a:ext uri="{FF2B5EF4-FFF2-40B4-BE49-F238E27FC236}">
                  <a16:creationId xmlns:a16="http://schemas.microsoft.com/office/drawing/2014/main" id="{085B7747-04CF-E744-BE55-4A48BC6AB489}"/>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7;p22">
              <a:extLst>
                <a:ext uri="{FF2B5EF4-FFF2-40B4-BE49-F238E27FC236}">
                  <a16:creationId xmlns:a16="http://schemas.microsoft.com/office/drawing/2014/main" id="{771C30BE-78E0-E944-A9DD-5C758C1D2814}"/>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8;p22">
              <a:extLst>
                <a:ext uri="{FF2B5EF4-FFF2-40B4-BE49-F238E27FC236}">
                  <a16:creationId xmlns:a16="http://schemas.microsoft.com/office/drawing/2014/main" id="{C46F4BB4-B3DA-874E-BCDA-379753D20061}"/>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49;p22">
              <a:extLst>
                <a:ext uri="{FF2B5EF4-FFF2-40B4-BE49-F238E27FC236}">
                  <a16:creationId xmlns:a16="http://schemas.microsoft.com/office/drawing/2014/main" id="{4997D2FB-783E-6B4E-8D9A-71FD8F308609}"/>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50;p22">
              <a:extLst>
                <a:ext uri="{FF2B5EF4-FFF2-40B4-BE49-F238E27FC236}">
                  <a16:creationId xmlns:a16="http://schemas.microsoft.com/office/drawing/2014/main" id="{86D328B6-875A-F246-B3FC-F3024F314B61}"/>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51;p22">
              <a:extLst>
                <a:ext uri="{FF2B5EF4-FFF2-40B4-BE49-F238E27FC236}">
                  <a16:creationId xmlns:a16="http://schemas.microsoft.com/office/drawing/2014/main" id="{DDCFDD57-05AB-B347-8CAB-F5506B9FAD5E}"/>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33"/>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517" name="Google Shape;517;p3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23</a:t>
            </a:fld>
            <a:endParaRPr/>
          </a:p>
        </p:txBody>
      </p:sp>
      <p:pic>
        <p:nvPicPr>
          <p:cNvPr id="518" name="Google Shape;518;p33"/>
          <p:cNvPicPr preferRelativeResize="0"/>
          <p:nvPr/>
        </p:nvPicPr>
        <p:blipFill rotWithShape="1">
          <a:blip r:embed="rId3">
            <a:alphaModFix/>
          </a:blip>
          <a:srcRect t="73837"/>
          <a:stretch/>
        </p:blipFill>
        <p:spPr>
          <a:xfrm>
            <a:off x="230200" y="1426349"/>
            <a:ext cx="6378528" cy="962749"/>
          </a:xfrm>
          <a:prstGeom prst="rect">
            <a:avLst/>
          </a:prstGeom>
          <a:noFill/>
          <a:ln>
            <a:noFill/>
          </a:ln>
        </p:spPr>
      </p:pic>
      <p:pic>
        <p:nvPicPr>
          <p:cNvPr id="519" name="Google Shape;519;p33"/>
          <p:cNvPicPr preferRelativeResize="0"/>
          <p:nvPr/>
        </p:nvPicPr>
        <p:blipFill rotWithShape="1">
          <a:blip r:embed="rId4">
            <a:alphaModFix/>
          </a:blip>
          <a:srcRect t="77126"/>
          <a:stretch/>
        </p:blipFill>
        <p:spPr>
          <a:xfrm>
            <a:off x="230200" y="2337224"/>
            <a:ext cx="6378528" cy="841725"/>
          </a:xfrm>
          <a:prstGeom prst="rect">
            <a:avLst/>
          </a:prstGeom>
          <a:noFill/>
          <a:ln>
            <a:noFill/>
          </a:ln>
        </p:spPr>
      </p:pic>
      <p:pic>
        <p:nvPicPr>
          <p:cNvPr id="520" name="Google Shape;520;p33"/>
          <p:cNvPicPr preferRelativeResize="0"/>
          <p:nvPr/>
        </p:nvPicPr>
        <p:blipFill rotWithShape="1">
          <a:blip r:embed="rId5">
            <a:alphaModFix/>
          </a:blip>
          <a:srcRect t="77596"/>
          <a:stretch/>
        </p:blipFill>
        <p:spPr>
          <a:xfrm>
            <a:off x="230200" y="3086099"/>
            <a:ext cx="6378528" cy="824426"/>
          </a:xfrm>
          <a:prstGeom prst="rect">
            <a:avLst/>
          </a:prstGeom>
          <a:noFill/>
          <a:ln>
            <a:noFill/>
          </a:ln>
        </p:spPr>
      </p:pic>
      <p:pic>
        <p:nvPicPr>
          <p:cNvPr id="521" name="Google Shape;521;p33"/>
          <p:cNvPicPr preferRelativeResize="0"/>
          <p:nvPr/>
        </p:nvPicPr>
        <p:blipFill rotWithShape="1">
          <a:blip r:embed="rId6">
            <a:alphaModFix/>
          </a:blip>
          <a:srcRect t="75012"/>
          <a:stretch/>
        </p:blipFill>
        <p:spPr>
          <a:xfrm>
            <a:off x="230188" y="3910524"/>
            <a:ext cx="6378528" cy="919526"/>
          </a:xfrm>
          <a:prstGeom prst="rect">
            <a:avLst/>
          </a:prstGeom>
          <a:noFill/>
          <a:ln>
            <a:noFill/>
          </a:ln>
        </p:spPr>
      </p:pic>
      <p:sp>
        <p:nvSpPr>
          <p:cNvPr id="522" name="Google Shape;522;p33"/>
          <p:cNvSpPr txBox="1"/>
          <p:nvPr/>
        </p:nvSpPr>
        <p:spPr>
          <a:xfrm>
            <a:off x="6976150" y="1400425"/>
            <a:ext cx="2109300" cy="317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Insignificant lag variables are:</a:t>
            </a: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Holiday lag</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Late lag</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Medical lag</a:t>
            </a: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0" algn="l" rtl="0">
              <a:spcBef>
                <a:spcPts val="0"/>
              </a:spcBef>
              <a:spcAft>
                <a:spcPts val="0"/>
              </a:spcAft>
              <a:buNone/>
            </a:pP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Last accident lag</a:t>
            </a:r>
            <a:endParaRPr>
              <a:latin typeface="Roboto Condensed Light"/>
              <a:ea typeface="Roboto Condensed Light"/>
              <a:cs typeface="Roboto Condensed Light"/>
              <a:sym typeface="Roboto Condensed Light"/>
            </a:endParaRPr>
          </a:p>
        </p:txBody>
      </p:sp>
      <p:grpSp>
        <p:nvGrpSpPr>
          <p:cNvPr id="9" name="Google Shape;340;p22">
            <a:extLst>
              <a:ext uri="{FF2B5EF4-FFF2-40B4-BE49-F238E27FC236}">
                <a16:creationId xmlns:a16="http://schemas.microsoft.com/office/drawing/2014/main" id="{0E12EFDB-5981-1C4B-8CC5-3664A2A52198}"/>
              </a:ext>
            </a:extLst>
          </p:cNvPr>
          <p:cNvGrpSpPr/>
          <p:nvPr/>
        </p:nvGrpSpPr>
        <p:grpSpPr>
          <a:xfrm>
            <a:off x="263101" y="580106"/>
            <a:ext cx="407743" cy="391135"/>
            <a:chOff x="5233525" y="4954450"/>
            <a:chExt cx="538275" cy="516350"/>
          </a:xfrm>
        </p:grpSpPr>
        <p:sp>
          <p:nvSpPr>
            <p:cNvPr id="10" name="Google Shape;341;p22">
              <a:extLst>
                <a:ext uri="{FF2B5EF4-FFF2-40B4-BE49-F238E27FC236}">
                  <a16:creationId xmlns:a16="http://schemas.microsoft.com/office/drawing/2014/main" id="{5025156D-1A3F-8D4F-AC3B-A9CDF0715D9F}"/>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2;p22">
              <a:extLst>
                <a:ext uri="{FF2B5EF4-FFF2-40B4-BE49-F238E27FC236}">
                  <a16:creationId xmlns:a16="http://schemas.microsoft.com/office/drawing/2014/main" id="{1838D0C0-7D3F-CB42-BF60-9A841D44B9D9}"/>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3;p22">
              <a:extLst>
                <a:ext uri="{FF2B5EF4-FFF2-40B4-BE49-F238E27FC236}">
                  <a16:creationId xmlns:a16="http://schemas.microsoft.com/office/drawing/2014/main" id="{C9F17EDF-06F2-6D44-959D-A943884A6EEA}"/>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4;p22">
              <a:extLst>
                <a:ext uri="{FF2B5EF4-FFF2-40B4-BE49-F238E27FC236}">
                  <a16:creationId xmlns:a16="http://schemas.microsoft.com/office/drawing/2014/main" id="{2EDBC01C-C11F-994C-A71E-08A9FEC9F62B}"/>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5;p22">
              <a:extLst>
                <a:ext uri="{FF2B5EF4-FFF2-40B4-BE49-F238E27FC236}">
                  <a16:creationId xmlns:a16="http://schemas.microsoft.com/office/drawing/2014/main" id="{399697CF-ED56-DA4F-BC23-FCB4C5A7B4B5}"/>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6;p22">
              <a:extLst>
                <a:ext uri="{FF2B5EF4-FFF2-40B4-BE49-F238E27FC236}">
                  <a16:creationId xmlns:a16="http://schemas.microsoft.com/office/drawing/2014/main" id="{ACA4A5E7-E479-914F-BE47-465716C3030E}"/>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7;p22">
              <a:extLst>
                <a:ext uri="{FF2B5EF4-FFF2-40B4-BE49-F238E27FC236}">
                  <a16:creationId xmlns:a16="http://schemas.microsoft.com/office/drawing/2014/main" id="{67FC7D24-E256-854A-9FF0-1FDCE34DB69B}"/>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48;p22">
              <a:extLst>
                <a:ext uri="{FF2B5EF4-FFF2-40B4-BE49-F238E27FC236}">
                  <a16:creationId xmlns:a16="http://schemas.microsoft.com/office/drawing/2014/main" id="{80F22AA9-318A-8846-A44B-87914D428963}"/>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49;p22">
              <a:extLst>
                <a:ext uri="{FF2B5EF4-FFF2-40B4-BE49-F238E27FC236}">
                  <a16:creationId xmlns:a16="http://schemas.microsoft.com/office/drawing/2014/main" id="{AFFB623E-F7A7-DE49-A0E0-E9CFEFB243C6}"/>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50;p22">
              <a:extLst>
                <a:ext uri="{FF2B5EF4-FFF2-40B4-BE49-F238E27FC236}">
                  <a16:creationId xmlns:a16="http://schemas.microsoft.com/office/drawing/2014/main" id="{117615EC-EC7E-5041-BCC2-D59830687C59}"/>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51;p22">
              <a:extLst>
                <a:ext uri="{FF2B5EF4-FFF2-40B4-BE49-F238E27FC236}">
                  <a16:creationId xmlns:a16="http://schemas.microsoft.com/office/drawing/2014/main" id="{CAFC4071-2B66-EA45-9621-26ABD5952917}"/>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34"/>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528" name="Google Shape;528;p3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24</a:t>
            </a:fld>
            <a:endParaRPr/>
          </a:p>
        </p:txBody>
      </p:sp>
      <p:pic>
        <p:nvPicPr>
          <p:cNvPr id="529" name="Google Shape;529;p34"/>
          <p:cNvPicPr preferRelativeResize="0"/>
          <p:nvPr/>
        </p:nvPicPr>
        <p:blipFill>
          <a:blip r:embed="rId3">
            <a:alphaModFix/>
          </a:blip>
          <a:stretch>
            <a:fillRect/>
          </a:stretch>
        </p:blipFill>
        <p:spPr>
          <a:xfrm>
            <a:off x="161050" y="1384552"/>
            <a:ext cx="6378528" cy="3679920"/>
          </a:xfrm>
          <a:prstGeom prst="rect">
            <a:avLst/>
          </a:prstGeom>
          <a:noFill/>
          <a:ln>
            <a:noFill/>
          </a:ln>
        </p:spPr>
      </p:pic>
      <p:sp>
        <p:nvSpPr>
          <p:cNvPr id="530" name="Google Shape;530;p34"/>
          <p:cNvSpPr txBox="1"/>
          <p:nvPr/>
        </p:nvSpPr>
        <p:spPr>
          <a:xfrm>
            <a:off x="6846475" y="1383125"/>
            <a:ext cx="2213100" cy="299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Insignificant lag variables are:</a:t>
            </a:r>
            <a:endParaRPr>
              <a:latin typeface="Roboto Condensed Light"/>
              <a:ea typeface="Roboto Condensed Light"/>
              <a:cs typeface="Roboto Condensed Light"/>
              <a:sym typeface="Roboto Condensed Light"/>
            </a:endParaRPr>
          </a:p>
          <a:p>
            <a:pPr marL="457200" lvl="0" indent="-317500" algn="l" rtl="0">
              <a:spcBef>
                <a:spcPts val="0"/>
              </a:spcBef>
              <a:spcAft>
                <a:spcPts val="0"/>
              </a:spcAft>
              <a:buSzPts val="1400"/>
              <a:buFont typeface="Roboto Condensed Light"/>
              <a:buChar char="●"/>
            </a:pPr>
            <a:r>
              <a:rPr lang="en">
                <a:latin typeface="Roboto Condensed Light"/>
                <a:ea typeface="Roboto Condensed Light"/>
                <a:cs typeface="Roboto Condensed Light"/>
                <a:sym typeface="Roboto Condensed Light"/>
              </a:rPr>
              <a:t>Employment lag</a:t>
            </a:r>
            <a:endParaRPr>
              <a:latin typeface="Roboto Condensed Light"/>
              <a:ea typeface="Roboto Condensed Light"/>
              <a:cs typeface="Roboto Condensed Light"/>
              <a:sym typeface="Roboto Condensed Light"/>
            </a:endParaRPr>
          </a:p>
        </p:txBody>
      </p:sp>
      <p:grpSp>
        <p:nvGrpSpPr>
          <p:cNvPr id="6" name="Google Shape;340;p22">
            <a:extLst>
              <a:ext uri="{FF2B5EF4-FFF2-40B4-BE49-F238E27FC236}">
                <a16:creationId xmlns:a16="http://schemas.microsoft.com/office/drawing/2014/main" id="{1CB93580-CCF3-C14A-BCD7-5C1DC528564C}"/>
              </a:ext>
            </a:extLst>
          </p:cNvPr>
          <p:cNvGrpSpPr/>
          <p:nvPr/>
        </p:nvGrpSpPr>
        <p:grpSpPr>
          <a:xfrm>
            <a:off x="263101" y="580106"/>
            <a:ext cx="407743" cy="391135"/>
            <a:chOff x="5233525" y="4954450"/>
            <a:chExt cx="538275" cy="516350"/>
          </a:xfrm>
        </p:grpSpPr>
        <p:sp>
          <p:nvSpPr>
            <p:cNvPr id="7" name="Google Shape;341;p22">
              <a:extLst>
                <a:ext uri="{FF2B5EF4-FFF2-40B4-BE49-F238E27FC236}">
                  <a16:creationId xmlns:a16="http://schemas.microsoft.com/office/drawing/2014/main" id="{1360695F-513F-8446-9E8F-7632E58103DC}"/>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2;p22">
              <a:extLst>
                <a:ext uri="{FF2B5EF4-FFF2-40B4-BE49-F238E27FC236}">
                  <a16:creationId xmlns:a16="http://schemas.microsoft.com/office/drawing/2014/main" id="{5C8066F2-B7FA-974D-A921-9EC0BB7347D8}"/>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3;p22">
              <a:extLst>
                <a:ext uri="{FF2B5EF4-FFF2-40B4-BE49-F238E27FC236}">
                  <a16:creationId xmlns:a16="http://schemas.microsoft.com/office/drawing/2014/main" id="{0FEEDB48-263D-074A-825F-89787BCEA6AE}"/>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4;p22">
              <a:extLst>
                <a:ext uri="{FF2B5EF4-FFF2-40B4-BE49-F238E27FC236}">
                  <a16:creationId xmlns:a16="http://schemas.microsoft.com/office/drawing/2014/main" id="{E5FEFE2D-E71B-894B-8ACB-94979493E711}"/>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5;p22">
              <a:extLst>
                <a:ext uri="{FF2B5EF4-FFF2-40B4-BE49-F238E27FC236}">
                  <a16:creationId xmlns:a16="http://schemas.microsoft.com/office/drawing/2014/main" id="{D79B6C09-719F-1C4F-9E10-D9AC65AB5526}"/>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6;p22">
              <a:extLst>
                <a:ext uri="{FF2B5EF4-FFF2-40B4-BE49-F238E27FC236}">
                  <a16:creationId xmlns:a16="http://schemas.microsoft.com/office/drawing/2014/main" id="{41D748A7-4201-964C-AD9C-599AE2F4FCCF}"/>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7;p22">
              <a:extLst>
                <a:ext uri="{FF2B5EF4-FFF2-40B4-BE49-F238E27FC236}">
                  <a16:creationId xmlns:a16="http://schemas.microsoft.com/office/drawing/2014/main" id="{BFDB74C4-8E42-264D-95FD-B9B770493EAB}"/>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8;p22">
              <a:extLst>
                <a:ext uri="{FF2B5EF4-FFF2-40B4-BE49-F238E27FC236}">
                  <a16:creationId xmlns:a16="http://schemas.microsoft.com/office/drawing/2014/main" id="{62FD7026-872D-7C46-A8B7-096740313ACF}"/>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9;p22">
              <a:extLst>
                <a:ext uri="{FF2B5EF4-FFF2-40B4-BE49-F238E27FC236}">
                  <a16:creationId xmlns:a16="http://schemas.microsoft.com/office/drawing/2014/main" id="{B12DA180-4DEE-BF49-AB03-4A4F94DE7A73}"/>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0;p22">
              <a:extLst>
                <a:ext uri="{FF2B5EF4-FFF2-40B4-BE49-F238E27FC236}">
                  <a16:creationId xmlns:a16="http://schemas.microsoft.com/office/drawing/2014/main" id="{0E8F2152-9805-7543-B54E-37D280F87A9D}"/>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1;p22">
              <a:extLst>
                <a:ext uri="{FF2B5EF4-FFF2-40B4-BE49-F238E27FC236}">
                  <a16:creationId xmlns:a16="http://schemas.microsoft.com/office/drawing/2014/main" id="{04A7ACBD-44E5-2747-BAB4-EB54CB38B859}"/>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536" name="Google Shape;536;p3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25</a:t>
            </a:fld>
            <a:endParaRPr/>
          </a:p>
        </p:txBody>
      </p:sp>
      <p:pic>
        <p:nvPicPr>
          <p:cNvPr id="537" name="Google Shape;537;p35"/>
          <p:cNvPicPr preferRelativeResize="0"/>
          <p:nvPr/>
        </p:nvPicPr>
        <p:blipFill>
          <a:blip r:embed="rId3">
            <a:alphaModFix/>
          </a:blip>
          <a:stretch>
            <a:fillRect/>
          </a:stretch>
        </p:blipFill>
        <p:spPr>
          <a:xfrm>
            <a:off x="239075" y="1374951"/>
            <a:ext cx="2251575" cy="3577149"/>
          </a:xfrm>
          <a:prstGeom prst="rect">
            <a:avLst/>
          </a:prstGeom>
          <a:noFill/>
          <a:ln>
            <a:noFill/>
          </a:ln>
        </p:spPr>
      </p:pic>
      <p:pic>
        <p:nvPicPr>
          <p:cNvPr id="538" name="Google Shape;538;p35"/>
          <p:cNvPicPr preferRelativeResize="0"/>
          <p:nvPr/>
        </p:nvPicPr>
        <p:blipFill>
          <a:blip r:embed="rId4">
            <a:alphaModFix/>
          </a:blip>
          <a:stretch>
            <a:fillRect/>
          </a:stretch>
        </p:blipFill>
        <p:spPr>
          <a:xfrm>
            <a:off x="2533875" y="1297238"/>
            <a:ext cx="2039101" cy="3732576"/>
          </a:xfrm>
          <a:prstGeom prst="rect">
            <a:avLst/>
          </a:prstGeom>
          <a:noFill/>
          <a:ln>
            <a:noFill/>
          </a:ln>
        </p:spPr>
      </p:pic>
      <p:pic>
        <p:nvPicPr>
          <p:cNvPr id="539" name="Google Shape;539;p35"/>
          <p:cNvPicPr preferRelativeResize="0"/>
          <p:nvPr/>
        </p:nvPicPr>
        <p:blipFill>
          <a:blip r:embed="rId5">
            <a:alphaModFix/>
          </a:blip>
          <a:stretch>
            <a:fillRect/>
          </a:stretch>
        </p:blipFill>
        <p:spPr>
          <a:xfrm>
            <a:off x="4694000" y="1185568"/>
            <a:ext cx="2039099" cy="3844245"/>
          </a:xfrm>
          <a:prstGeom prst="rect">
            <a:avLst/>
          </a:prstGeom>
          <a:noFill/>
          <a:ln>
            <a:noFill/>
          </a:ln>
        </p:spPr>
      </p:pic>
      <p:sp>
        <p:nvSpPr>
          <p:cNvPr id="540" name="Google Shape;540;p35"/>
          <p:cNvSpPr txBox="1"/>
          <p:nvPr/>
        </p:nvSpPr>
        <p:spPr>
          <a:xfrm>
            <a:off x="7062575" y="1862950"/>
            <a:ext cx="2005500" cy="174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The frequency of all absence types prior certain time periods are significant</a:t>
            </a:r>
            <a:endParaRPr>
              <a:latin typeface="Roboto Condensed Light"/>
              <a:ea typeface="Roboto Condensed Light"/>
              <a:cs typeface="Roboto Condensed Light"/>
              <a:sym typeface="Roboto Condensed Light"/>
            </a:endParaRPr>
          </a:p>
        </p:txBody>
      </p:sp>
      <p:grpSp>
        <p:nvGrpSpPr>
          <p:cNvPr id="8" name="Google Shape;340;p22">
            <a:extLst>
              <a:ext uri="{FF2B5EF4-FFF2-40B4-BE49-F238E27FC236}">
                <a16:creationId xmlns:a16="http://schemas.microsoft.com/office/drawing/2014/main" id="{6F24D9E0-F464-664C-B9F2-49A24CA522E6}"/>
              </a:ext>
            </a:extLst>
          </p:cNvPr>
          <p:cNvGrpSpPr/>
          <p:nvPr/>
        </p:nvGrpSpPr>
        <p:grpSpPr>
          <a:xfrm>
            <a:off x="263101" y="580106"/>
            <a:ext cx="407743" cy="391135"/>
            <a:chOff x="5233525" y="4954450"/>
            <a:chExt cx="538275" cy="516350"/>
          </a:xfrm>
        </p:grpSpPr>
        <p:sp>
          <p:nvSpPr>
            <p:cNvPr id="9" name="Google Shape;341;p22">
              <a:extLst>
                <a:ext uri="{FF2B5EF4-FFF2-40B4-BE49-F238E27FC236}">
                  <a16:creationId xmlns:a16="http://schemas.microsoft.com/office/drawing/2014/main" id="{6E6D9203-80C2-A748-8186-3CD937861305}"/>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2;p22">
              <a:extLst>
                <a:ext uri="{FF2B5EF4-FFF2-40B4-BE49-F238E27FC236}">
                  <a16:creationId xmlns:a16="http://schemas.microsoft.com/office/drawing/2014/main" id="{EE5C52B2-BF11-A64A-BB5C-AEE6C8E1B06D}"/>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3;p22">
              <a:extLst>
                <a:ext uri="{FF2B5EF4-FFF2-40B4-BE49-F238E27FC236}">
                  <a16:creationId xmlns:a16="http://schemas.microsoft.com/office/drawing/2014/main" id="{2059E9A8-254B-2E4B-A609-9E9578E2EE0B}"/>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4;p22">
              <a:extLst>
                <a:ext uri="{FF2B5EF4-FFF2-40B4-BE49-F238E27FC236}">
                  <a16:creationId xmlns:a16="http://schemas.microsoft.com/office/drawing/2014/main" id="{5132DEA1-5FDF-C04B-BEEF-774FA781D2B2}"/>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5;p22">
              <a:extLst>
                <a:ext uri="{FF2B5EF4-FFF2-40B4-BE49-F238E27FC236}">
                  <a16:creationId xmlns:a16="http://schemas.microsoft.com/office/drawing/2014/main" id="{041E9A9D-90E8-3D47-98B5-6903B9BCD57F}"/>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6;p22">
              <a:extLst>
                <a:ext uri="{FF2B5EF4-FFF2-40B4-BE49-F238E27FC236}">
                  <a16:creationId xmlns:a16="http://schemas.microsoft.com/office/drawing/2014/main" id="{3D00B18A-D7B6-4443-9682-E06E6A1ECBF3}"/>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7;p22">
              <a:extLst>
                <a:ext uri="{FF2B5EF4-FFF2-40B4-BE49-F238E27FC236}">
                  <a16:creationId xmlns:a16="http://schemas.microsoft.com/office/drawing/2014/main" id="{258913A8-A575-3246-9D14-2711E4586CD6}"/>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8;p22">
              <a:extLst>
                <a:ext uri="{FF2B5EF4-FFF2-40B4-BE49-F238E27FC236}">
                  <a16:creationId xmlns:a16="http://schemas.microsoft.com/office/drawing/2014/main" id="{10305B9E-1453-F645-9B48-EE98BF31C96C}"/>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49;p22">
              <a:extLst>
                <a:ext uri="{FF2B5EF4-FFF2-40B4-BE49-F238E27FC236}">
                  <a16:creationId xmlns:a16="http://schemas.microsoft.com/office/drawing/2014/main" id="{101C3D23-6BA6-DC41-BF3C-F857D01D31D7}"/>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50;p22">
              <a:extLst>
                <a:ext uri="{FF2B5EF4-FFF2-40B4-BE49-F238E27FC236}">
                  <a16:creationId xmlns:a16="http://schemas.microsoft.com/office/drawing/2014/main" id="{0690D629-3071-CA42-AE73-96E4FB8E1709}"/>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51;p22">
              <a:extLst>
                <a:ext uri="{FF2B5EF4-FFF2-40B4-BE49-F238E27FC236}">
                  <a16:creationId xmlns:a16="http://schemas.microsoft.com/office/drawing/2014/main" id="{C8F907AD-658F-0341-A2AB-C045E2C4BEE9}"/>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36"/>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Visualization</a:t>
            </a:r>
            <a:endParaRPr/>
          </a:p>
        </p:txBody>
      </p:sp>
      <p:sp>
        <p:nvSpPr>
          <p:cNvPr id="546" name="Google Shape;546;p3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26</a:t>
            </a:fld>
            <a:endParaRPr/>
          </a:p>
        </p:txBody>
      </p:sp>
      <p:pic>
        <p:nvPicPr>
          <p:cNvPr id="547" name="Google Shape;547;p36"/>
          <p:cNvPicPr preferRelativeResize="0"/>
          <p:nvPr/>
        </p:nvPicPr>
        <p:blipFill>
          <a:blip r:embed="rId3">
            <a:alphaModFix/>
          </a:blip>
          <a:stretch>
            <a:fillRect/>
          </a:stretch>
        </p:blipFill>
        <p:spPr>
          <a:xfrm>
            <a:off x="277750" y="1502050"/>
            <a:ext cx="5661048" cy="3330550"/>
          </a:xfrm>
          <a:prstGeom prst="rect">
            <a:avLst/>
          </a:prstGeom>
          <a:noFill/>
          <a:ln>
            <a:noFill/>
          </a:ln>
        </p:spPr>
      </p:pic>
      <p:sp>
        <p:nvSpPr>
          <p:cNvPr id="548" name="Google Shape;548;p36"/>
          <p:cNvSpPr txBox="1"/>
          <p:nvPr/>
        </p:nvSpPr>
        <p:spPr>
          <a:xfrm>
            <a:off x="6855125" y="2149200"/>
            <a:ext cx="1841100" cy="150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Condensed Light"/>
                <a:ea typeface="Roboto Condensed Light"/>
                <a:cs typeface="Roboto Condensed Light"/>
                <a:sym typeface="Roboto Condensed Light"/>
              </a:rPr>
              <a:t>The frequency of overtime work prior certain time periods are significant</a:t>
            </a:r>
            <a:endParaRPr/>
          </a:p>
        </p:txBody>
      </p:sp>
      <p:grpSp>
        <p:nvGrpSpPr>
          <p:cNvPr id="6" name="Google Shape;340;p22">
            <a:extLst>
              <a:ext uri="{FF2B5EF4-FFF2-40B4-BE49-F238E27FC236}">
                <a16:creationId xmlns:a16="http://schemas.microsoft.com/office/drawing/2014/main" id="{45C542B8-F28F-544B-B2BB-A34A0F599A8F}"/>
              </a:ext>
            </a:extLst>
          </p:cNvPr>
          <p:cNvGrpSpPr/>
          <p:nvPr/>
        </p:nvGrpSpPr>
        <p:grpSpPr>
          <a:xfrm>
            <a:off x="263101" y="580106"/>
            <a:ext cx="407743" cy="391135"/>
            <a:chOff x="5233525" y="4954450"/>
            <a:chExt cx="538275" cy="516350"/>
          </a:xfrm>
        </p:grpSpPr>
        <p:sp>
          <p:nvSpPr>
            <p:cNvPr id="7" name="Google Shape;341;p22">
              <a:extLst>
                <a:ext uri="{FF2B5EF4-FFF2-40B4-BE49-F238E27FC236}">
                  <a16:creationId xmlns:a16="http://schemas.microsoft.com/office/drawing/2014/main" id="{70DAEAA9-0F3A-EB48-9111-DD33F9255589}"/>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2;p22">
              <a:extLst>
                <a:ext uri="{FF2B5EF4-FFF2-40B4-BE49-F238E27FC236}">
                  <a16:creationId xmlns:a16="http://schemas.microsoft.com/office/drawing/2014/main" id="{80C7557C-2E8D-2144-945A-7E071E68D43F}"/>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3;p22">
              <a:extLst>
                <a:ext uri="{FF2B5EF4-FFF2-40B4-BE49-F238E27FC236}">
                  <a16:creationId xmlns:a16="http://schemas.microsoft.com/office/drawing/2014/main" id="{85A80393-AD2F-EA42-AE39-2073177BBD30}"/>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4;p22">
              <a:extLst>
                <a:ext uri="{FF2B5EF4-FFF2-40B4-BE49-F238E27FC236}">
                  <a16:creationId xmlns:a16="http://schemas.microsoft.com/office/drawing/2014/main" id="{373DD247-6FE1-A646-A455-2CE17B0E2400}"/>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5;p22">
              <a:extLst>
                <a:ext uri="{FF2B5EF4-FFF2-40B4-BE49-F238E27FC236}">
                  <a16:creationId xmlns:a16="http://schemas.microsoft.com/office/drawing/2014/main" id="{87387992-BEE5-9E49-AE02-BE0513CFD95C}"/>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6;p22">
              <a:extLst>
                <a:ext uri="{FF2B5EF4-FFF2-40B4-BE49-F238E27FC236}">
                  <a16:creationId xmlns:a16="http://schemas.microsoft.com/office/drawing/2014/main" id="{49B8BF41-56B3-CC40-872F-F3F17108B898}"/>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7;p22">
              <a:extLst>
                <a:ext uri="{FF2B5EF4-FFF2-40B4-BE49-F238E27FC236}">
                  <a16:creationId xmlns:a16="http://schemas.microsoft.com/office/drawing/2014/main" id="{B1BEDFF6-2BD9-D34F-AB20-78863A398D72}"/>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8;p22">
              <a:extLst>
                <a:ext uri="{FF2B5EF4-FFF2-40B4-BE49-F238E27FC236}">
                  <a16:creationId xmlns:a16="http://schemas.microsoft.com/office/drawing/2014/main" id="{0E04AA0D-D71A-8949-BE18-95AC2481B970}"/>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9;p22">
              <a:extLst>
                <a:ext uri="{FF2B5EF4-FFF2-40B4-BE49-F238E27FC236}">
                  <a16:creationId xmlns:a16="http://schemas.microsoft.com/office/drawing/2014/main" id="{9F681BDA-9A5E-0347-B05A-E05C1BF8F81B}"/>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0;p22">
              <a:extLst>
                <a:ext uri="{FF2B5EF4-FFF2-40B4-BE49-F238E27FC236}">
                  <a16:creationId xmlns:a16="http://schemas.microsoft.com/office/drawing/2014/main" id="{597C6544-6E94-2643-B813-820BF4796CBB}"/>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1;p22">
              <a:extLst>
                <a:ext uri="{FF2B5EF4-FFF2-40B4-BE49-F238E27FC236}">
                  <a16:creationId xmlns:a16="http://schemas.microsoft.com/office/drawing/2014/main" id="{26200B95-B2AB-8E4C-9EDF-88A01960267A}"/>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37"/>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Lag Variables - Selection</a:t>
            </a:r>
            <a:endParaRPr/>
          </a:p>
        </p:txBody>
      </p:sp>
      <p:sp>
        <p:nvSpPr>
          <p:cNvPr id="554" name="Google Shape;554;p37"/>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a:t>Meanings</a:t>
            </a:r>
            <a:endParaRPr/>
          </a:p>
          <a:p>
            <a:pPr marL="457200" lvl="0" indent="-381000" algn="l" rtl="0">
              <a:spcBef>
                <a:spcPts val="600"/>
              </a:spcBef>
              <a:spcAft>
                <a:spcPts val="0"/>
              </a:spcAft>
              <a:buSzPts val="2400"/>
              <a:buChar char="●"/>
            </a:pPr>
            <a:r>
              <a:rPr lang="en"/>
              <a:t>Identify patterns from accidents</a:t>
            </a:r>
            <a:endParaRPr/>
          </a:p>
          <a:p>
            <a:pPr marL="457200" lvl="0" indent="-381000" algn="l" rtl="0">
              <a:spcBef>
                <a:spcPts val="0"/>
              </a:spcBef>
              <a:spcAft>
                <a:spcPts val="0"/>
              </a:spcAft>
              <a:buSzPts val="2400"/>
              <a:buChar char="●"/>
            </a:pPr>
            <a:r>
              <a:rPr lang="en"/>
              <a:t>Find good indicators for accidents</a:t>
            </a:r>
            <a:endParaRPr/>
          </a:p>
          <a:p>
            <a:pPr marL="457200" lvl="0" indent="-381000" algn="l" rtl="0">
              <a:spcBef>
                <a:spcPts val="0"/>
              </a:spcBef>
              <a:spcAft>
                <a:spcPts val="0"/>
              </a:spcAft>
              <a:buSzPts val="2400"/>
              <a:buChar char="●"/>
            </a:pPr>
            <a:r>
              <a:rPr lang="en"/>
              <a:t>Fit significant variables in the model</a:t>
            </a:r>
            <a:endParaRPr/>
          </a:p>
          <a:p>
            <a:pPr marL="0" lvl="0" indent="0" algn="l" rtl="0">
              <a:spcBef>
                <a:spcPts val="600"/>
              </a:spcBef>
              <a:spcAft>
                <a:spcPts val="0"/>
              </a:spcAft>
              <a:buNone/>
            </a:pPr>
            <a:endParaRPr/>
          </a:p>
        </p:txBody>
      </p:sp>
      <p:sp>
        <p:nvSpPr>
          <p:cNvPr id="555" name="Google Shape;555;p3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27</a:t>
            </a:fld>
            <a:endParaRPr/>
          </a:p>
        </p:txBody>
      </p:sp>
      <p:grpSp>
        <p:nvGrpSpPr>
          <p:cNvPr id="5" name="Google Shape;340;p22">
            <a:extLst>
              <a:ext uri="{FF2B5EF4-FFF2-40B4-BE49-F238E27FC236}">
                <a16:creationId xmlns:a16="http://schemas.microsoft.com/office/drawing/2014/main" id="{EE6A0662-0322-A340-B33E-AEF8AFDFA0E2}"/>
              </a:ext>
            </a:extLst>
          </p:cNvPr>
          <p:cNvGrpSpPr/>
          <p:nvPr/>
        </p:nvGrpSpPr>
        <p:grpSpPr>
          <a:xfrm>
            <a:off x="263101" y="580106"/>
            <a:ext cx="407743" cy="391135"/>
            <a:chOff x="5233525" y="4954450"/>
            <a:chExt cx="538275" cy="516350"/>
          </a:xfrm>
        </p:grpSpPr>
        <p:sp>
          <p:nvSpPr>
            <p:cNvPr id="6" name="Google Shape;341;p22">
              <a:extLst>
                <a:ext uri="{FF2B5EF4-FFF2-40B4-BE49-F238E27FC236}">
                  <a16:creationId xmlns:a16="http://schemas.microsoft.com/office/drawing/2014/main" id="{118D8C3F-34ED-D74B-98F5-5073063E15C9}"/>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42;p22">
              <a:extLst>
                <a:ext uri="{FF2B5EF4-FFF2-40B4-BE49-F238E27FC236}">
                  <a16:creationId xmlns:a16="http://schemas.microsoft.com/office/drawing/2014/main" id="{49261BE9-E890-5542-A5B2-9E55CC70CD0D}"/>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43;p22">
              <a:extLst>
                <a:ext uri="{FF2B5EF4-FFF2-40B4-BE49-F238E27FC236}">
                  <a16:creationId xmlns:a16="http://schemas.microsoft.com/office/drawing/2014/main" id="{7F25FDB3-4751-8D4C-ACBE-8C2B883F54BE}"/>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4;p22">
              <a:extLst>
                <a:ext uri="{FF2B5EF4-FFF2-40B4-BE49-F238E27FC236}">
                  <a16:creationId xmlns:a16="http://schemas.microsoft.com/office/drawing/2014/main" id="{BB517847-DA3A-6441-AAD8-52C396D5FDFB}"/>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5;p22">
              <a:extLst>
                <a:ext uri="{FF2B5EF4-FFF2-40B4-BE49-F238E27FC236}">
                  <a16:creationId xmlns:a16="http://schemas.microsoft.com/office/drawing/2014/main" id="{3BB8962C-7B50-6046-A16C-31D71DEE4DB8}"/>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6;p22">
              <a:extLst>
                <a:ext uri="{FF2B5EF4-FFF2-40B4-BE49-F238E27FC236}">
                  <a16:creationId xmlns:a16="http://schemas.microsoft.com/office/drawing/2014/main" id="{0DCFB01B-43DA-EF4D-B507-9FF46B342DE4}"/>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7;p22">
              <a:extLst>
                <a:ext uri="{FF2B5EF4-FFF2-40B4-BE49-F238E27FC236}">
                  <a16:creationId xmlns:a16="http://schemas.microsoft.com/office/drawing/2014/main" id="{977D03DD-FE50-A54D-8D07-CAA36FFE5248}"/>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8;p22">
              <a:extLst>
                <a:ext uri="{FF2B5EF4-FFF2-40B4-BE49-F238E27FC236}">
                  <a16:creationId xmlns:a16="http://schemas.microsoft.com/office/drawing/2014/main" id="{B576C8BA-877D-3A4E-88F5-EF22C06B70F0}"/>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9;p22">
              <a:extLst>
                <a:ext uri="{FF2B5EF4-FFF2-40B4-BE49-F238E27FC236}">
                  <a16:creationId xmlns:a16="http://schemas.microsoft.com/office/drawing/2014/main" id="{C86FD27B-4D63-214D-BBD0-9903071884A7}"/>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50;p22">
              <a:extLst>
                <a:ext uri="{FF2B5EF4-FFF2-40B4-BE49-F238E27FC236}">
                  <a16:creationId xmlns:a16="http://schemas.microsoft.com/office/drawing/2014/main" id="{D71F6E67-BAD4-504F-835C-70E2A4F835FA}"/>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51;p22">
              <a:extLst>
                <a:ext uri="{FF2B5EF4-FFF2-40B4-BE49-F238E27FC236}">
                  <a16:creationId xmlns:a16="http://schemas.microsoft.com/office/drawing/2014/main" id="{56611664-70BF-3648-A3AE-B56BE287DD96}"/>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38"/>
          <p:cNvSpPr txBox="1">
            <a:spLocks noGrp="1"/>
          </p:cNvSpPr>
          <p:nvPr>
            <p:ph type="title"/>
          </p:nvPr>
        </p:nvSpPr>
        <p:spPr>
          <a:xfrm>
            <a:off x="753421" y="379600"/>
            <a:ext cx="43746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mighty predictive deep learning model</a:t>
            </a:r>
            <a:endParaRPr dirty="0"/>
          </a:p>
        </p:txBody>
      </p:sp>
      <p:sp>
        <p:nvSpPr>
          <p:cNvPr id="561" name="Google Shape;561;p3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28</a:t>
            </a:fld>
            <a:endParaRPr/>
          </a:p>
        </p:txBody>
      </p:sp>
      <p:sp>
        <p:nvSpPr>
          <p:cNvPr id="562" name="Google Shape;562;p38"/>
          <p:cNvSpPr/>
          <p:nvPr/>
        </p:nvSpPr>
        <p:spPr>
          <a:xfrm>
            <a:off x="404950" y="1513950"/>
            <a:ext cx="5210400" cy="11058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800" b="1">
                <a:solidFill>
                  <a:srgbClr val="2D3B45"/>
                </a:solidFill>
                <a:latin typeface="Calibri"/>
                <a:ea typeface="Calibri"/>
                <a:cs typeface="Calibri"/>
                <a:sym typeface="Calibri"/>
              </a:rPr>
              <a:t>Correspond with real-life application</a:t>
            </a:r>
            <a:endParaRPr sz="1800" b="1">
              <a:solidFill>
                <a:srgbClr val="2D3B45"/>
              </a:solidFill>
              <a:latin typeface="Calibri"/>
              <a:ea typeface="Calibri"/>
              <a:cs typeface="Calibri"/>
              <a:sym typeface="Calibri"/>
            </a:endParaRPr>
          </a:p>
          <a:p>
            <a:pPr marL="457200" marR="0" lvl="0" indent="-342900" algn="l" rtl="0">
              <a:lnSpc>
                <a:spcPct val="107000"/>
              </a:lnSpc>
              <a:spcBef>
                <a:spcPts val="800"/>
              </a:spcBef>
              <a:spcAft>
                <a:spcPts val="0"/>
              </a:spcAft>
              <a:buClr>
                <a:srgbClr val="2D3B45"/>
              </a:buClr>
              <a:buSzPts val="1800"/>
              <a:buFont typeface="Calibri"/>
              <a:buChar char="●"/>
            </a:pPr>
            <a:r>
              <a:rPr lang="en" sz="1800">
                <a:solidFill>
                  <a:srgbClr val="2D3B45"/>
                </a:solidFill>
                <a:latin typeface="Calibri"/>
                <a:ea typeface="Calibri"/>
                <a:cs typeface="Calibri"/>
                <a:sym typeface="Calibri"/>
              </a:rPr>
              <a:t>Predict use only operator data</a:t>
            </a:r>
            <a:endParaRPr sz="1800">
              <a:solidFill>
                <a:srgbClr val="2D3B45"/>
              </a:solidFill>
              <a:latin typeface="Calibri"/>
              <a:ea typeface="Calibri"/>
              <a:cs typeface="Calibri"/>
              <a:sym typeface="Calibri"/>
            </a:endParaRPr>
          </a:p>
          <a:p>
            <a:pPr marL="457200" marR="0" lvl="0" indent="-342900" algn="l" rtl="0">
              <a:lnSpc>
                <a:spcPct val="107000"/>
              </a:lnSpc>
              <a:spcBef>
                <a:spcPts val="0"/>
              </a:spcBef>
              <a:spcAft>
                <a:spcPts val="0"/>
              </a:spcAft>
              <a:buClr>
                <a:srgbClr val="2D3B45"/>
              </a:buClr>
              <a:buSzPts val="1800"/>
              <a:buFont typeface="Calibri"/>
              <a:buChar char="●"/>
            </a:pPr>
            <a:r>
              <a:rPr lang="en" sz="1800">
                <a:solidFill>
                  <a:srgbClr val="2D3B45"/>
                </a:solidFill>
                <a:latin typeface="Calibri"/>
                <a:ea typeface="Calibri"/>
                <a:cs typeface="Calibri"/>
                <a:sym typeface="Calibri"/>
              </a:rPr>
              <a:t>Autoregressive</a:t>
            </a:r>
            <a:endParaRPr sz="1800">
              <a:solidFill>
                <a:srgbClr val="2D3B45"/>
              </a:solidFill>
              <a:latin typeface="Calibri"/>
              <a:ea typeface="Calibri"/>
              <a:cs typeface="Calibri"/>
              <a:sym typeface="Calibri"/>
            </a:endParaRPr>
          </a:p>
          <a:p>
            <a:pPr marL="0" marR="0" lvl="0" indent="0" algn="l" rtl="0">
              <a:lnSpc>
                <a:spcPct val="107000"/>
              </a:lnSpc>
              <a:spcBef>
                <a:spcPts val="800"/>
              </a:spcBef>
              <a:spcAft>
                <a:spcPts val="0"/>
              </a:spcAft>
              <a:buNone/>
            </a:pPr>
            <a:endParaRPr sz="1800">
              <a:solidFill>
                <a:srgbClr val="2D3B45"/>
              </a:solidFill>
              <a:latin typeface="Calibri"/>
              <a:ea typeface="Calibri"/>
              <a:cs typeface="Calibri"/>
              <a:sym typeface="Calibri"/>
            </a:endParaRPr>
          </a:p>
        </p:txBody>
      </p:sp>
      <p:sp>
        <p:nvSpPr>
          <p:cNvPr id="563" name="Google Shape;563;p38"/>
          <p:cNvSpPr/>
          <p:nvPr/>
        </p:nvSpPr>
        <p:spPr>
          <a:xfrm>
            <a:off x="1487200" y="3434125"/>
            <a:ext cx="694800" cy="5598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4266386" y="3434125"/>
            <a:ext cx="694800" cy="559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txBox="1"/>
          <p:nvPr/>
        </p:nvSpPr>
        <p:spPr>
          <a:xfrm>
            <a:off x="1584400" y="3540200"/>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0</a:t>
            </a:r>
            <a:endParaRPr>
              <a:solidFill>
                <a:schemeClr val="dk1"/>
              </a:solidFill>
              <a:latin typeface="Roboto Condensed Light"/>
              <a:ea typeface="Roboto Condensed Light"/>
              <a:cs typeface="Roboto Condensed Light"/>
              <a:sym typeface="Roboto Condensed Light"/>
            </a:endParaRPr>
          </a:p>
        </p:txBody>
      </p:sp>
      <p:sp>
        <p:nvSpPr>
          <p:cNvPr id="566" name="Google Shape;566;p38"/>
          <p:cNvSpPr/>
          <p:nvPr/>
        </p:nvSpPr>
        <p:spPr>
          <a:xfrm>
            <a:off x="2182000" y="3434125"/>
            <a:ext cx="694800" cy="5598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txBox="1"/>
          <p:nvPr/>
        </p:nvSpPr>
        <p:spPr>
          <a:xfrm>
            <a:off x="2279200" y="3540200"/>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1</a:t>
            </a:r>
            <a:endParaRPr>
              <a:solidFill>
                <a:schemeClr val="dk1"/>
              </a:solidFill>
              <a:latin typeface="Roboto Condensed Light"/>
              <a:ea typeface="Roboto Condensed Light"/>
              <a:cs typeface="Roboto Condensed Light"/>
              <a:sym typeface="Roboto Condensed Light"/>
            </a:endParaRPr>
          </a:p>
        </p:txBody>
      </p:sp>
      <p:sp>
        <p:nvSpPr>
          <p:cNvPr id="568" name="Google Shape;568;p38"/>
          <p:cNvSpPr/>
          <p:nvPr/>
        </p:nvSpPr>
        <p:spPr>
          <a:xfrm>
            <a:off x="2876788" y="3434125"/>
            <a:ext cx="694800" cy="5598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txBox="1"/>
          <p:nvPr/>
        </p:nvSpPr>
        <p:spPr>
          <a:xfrm>
            <a:off x="2973987" y="3540200"/>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a:t>
            </a:r>
            <a:endParaRPr>
              <a:solidFill>
                <a:schemeClr val="dk1"/>
              </a:solidFill>
              <a:latin typeface="Roboto Condensed Light"/>
              <a:ea typeface="Roboto Condensed Light"/>
              <a:cs typeface="Roboto Condensed Light"/>
              <a:sym typeface="Roboto Condensed Light"/>
            </a:endParaRPr>
          </a:p>
        </p:txBody>
      </p:sp>
      <p:sp>
        <p:nvSpPr>
          <p:cNvPr id="570" name="Google Shape;570;p38"/>
          <p:cNvSpPr/>
          <p:nvPr/>
        </p:nvSpPr>
        <p:spPr>
          <a:xfrm>
            <a:off x="3571588" y="3434150"/>
            <a:ext cx="694800" cy="5598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txBox="1"/>
          <p:nvPr/>
        </p:nvSpPr>
        <p:spPr>
          <a:xfrm>
            <a:off x="3668787" y="3540225"/>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32</a:t>
            </a:r>
            <a:endParaRPr>
              <a:solidFill>
                <a:schemeClr val="dk1"/>
              </a:solidFill>
              <a:latin typeface="Roboto Condensed Light"/>
              <a:ea typeface="Roboto Condensed Light"/>
              <a:cs typeface="Roboto Condensed Light"/>
              <a:sym typeface="Roboto Condensed Light"/>
            </a:endParaRPr>
          </a:p>
        </p:txBody>
      </p:sp>
      <p:sp>
        <p:nvSpPr>
          <p:cNvPr id="572" name="Google Shape;572;p38"/>
          <p:cNvSpPr txBox="1"/>
          <p:nvPr/>
        </p:nvSpPr>
        <p:spPr>
          <a:xfrm>
            <a:off x="4363562" y="3540175"/>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33</a:t>
            </a:r>
            <a:endParaRPr>
              <a:solidFill>
                <a:schemeClr val="dk1"/>
              </a:solidFill>
              <a:latin typeface="Roboto Condensed Light"/>
              <a:ea typeface="Roboto Condensed Light"/>
              <a:cs typeface="Roboto Condensed Light"/>
              <a:sym typeface="Roboto Condensed Light"/>
            </a:endParaRPr>
          </a:p>
        </p:txBody>
      </p:sp>
      <p:sp>
        <p:nvSpPr>
          <p:cNvPr id="573" name="Google Shape;573;p38"/>
          <p:cNvSpPr/>
          <p:nvPr/>
        </p:nvSpPr>
        <p:spPr>
          <a:xfrm>
            <a:off x="4961211" y="3434125"/>
            <a:ext cx="694800" cy="559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txBox="1"/>
          <p:nvPr/>
        </p:nvSpPr>
        <p:spPr>
          <a:xfrm>
            <a:off x="5058387" y="3540175"/>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a:t>
            </a:r>
            <a:endParaRPr>
              <a:solidFill>
                <a:schemeClr val="dk1"/>
              </a:solidFill>
              <a:latin typeface="Roboto Condensed Light"/>
              <a:ea typeface="Roboto Condensed Light"/>
              <a:cs typeface="Roboto Condensed Light"/>
              <a:sym typeface="Roboto Condensed Light"/>
            </a:endParaRPr>
          </a:p>
        </p:txBody>
      </p:sp>
      <p:sp>
        <p:nvSpPr>
          <p:cNvPr id="575" name="Google Shape;575;p38"/>
          <p:cNvSpPr/>
          <p:nvPr/>
        </p:nvSpPr>
        <p:spPr>
          <a:xfrm>
            <a:off x="5655961" y="3434175"/>
            <a:ext cx="694800" cy="559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txBox="1"/>
          <p:nvPr/>
        </p:nvSpPr>
        <p:spPr>
          <a:xfrm>
            <a:off x="5753137" y="3540225"/>
            <a:ext cx="5976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Condensed Light"/>
                <a:ea typeface="Roboto Condensed Light"/>
                <a:cs typeface="Roboto Condensed Light"/>
                <a:sym typeface="Roboto Condensed Light"/>
              </a:rPr>
              <a:t>t = 42</a:t>
            </a:r>
            <a:endParaRPr>
              <a:solidFill>
                <a:schemeClr val="dk1"/>
              </a:solidFill>
              <a:latin typeface="Roboto Condensed Light"/>
              <a:ea typeface="Roboto Condensed Light"/>
              <a:cs typeface="Roboto Condensed Light"/>
              <a:sym typeface="Roboto Condensed Light"/>
            </a:endParaRPr>
          </a:p>
        </p:txBody>
      </p:sp>
      <p:sp>
        <p:nvSpPr>
          <p:cNvPr id="577" name="Google Shape;577;p38"/>
          <p:cNvSpPr/>
          <p:nvPr/>
        </p:nvSpPr>
        <p:spPr>
          <a:xfrm rot="-5400000">
            <a:off x="2769850" y="2221400"/>
            <a:ext cx="129900" cy="22146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txBox="1"/>
          <p:nvPr/>
        </p:nvSpPr>
        <p:spPr>
          <a:xfrm>
            <a:off x="4266400" y="1468475"/>
            <a:ext cx="4481100" cy="675300"/>
          </a:xfrm>
          <a:prstGeom prst="rect">
            <a:avLst/>
          </a:prstGeom>
          <a:noFill/>
          <a:ln>
            <a:noFill/>
          </a:ln>
        </p:spPr>
        <p:txBody>
          <a:bodyPr spcFirstLastPara="1" wrap="square" lIns="91425" tIns="91425" rIns="91425" bIns="91425" anchor="t" anchorCtr="0">
            <a:noAutofit/>
          </a:bodyPr>
          <a:lstStyle/>
          <a:p>
            <a:pPr marL="0" lvl="0" indent="0" algn="l" rtl="0">
              <a:lnSpc>
                <a:spcPct val="107000"/>
              </a:lnSpc>
              <a:spcBef>
                <a:spcPts val="800"/>
              </a:spcBef>
              <a:spcAft>
                <a:spcPts val="0"/>
              </a:spcAft>
              <a:buNone/>
            </a:pPr>
            <a:r>
              <a:rPr lang="en" sz="1800" b="1">
                <a:solidFill>
                  <a:srgbClr val="2D3B45"/>
                </a:solidFill>
                <a:latin typeface="Calibri"/>
                <a:ea typeface="Calibri"/>
                <a:cs typeface="Calibri"/>
                <a:sym typeface="Calibri"/>
              </a:rPr>
              <a:t>Flexible input/output &amp; accurate prediction</a:t>
            </a:r>
            <a:r>
              <a:rPr lang="en" sz="1800">
                <a:solidFill>
                  <a:srgbClr val="2D3B45"/>
                </a:solidFill>
                <a:latin typeface="Calibri"/>
                <a:ea typeface="Calibri"/>
                <a:cs typeface="Calibri"/>
                <a:sym typeface="Calibri"/>
              </a:rPr>
              <a:t> </a:t>
            </a:r>
            <a:endParaRPr sz="1800">
              <a:solidFill>
                <a:srgbClr val="2D3B45"/>
              </a:solidFill>
              <a:latin typeface="Calibri"/>
              <a:ea typeface="Calibri"/>
              <a:cs typeface="Calibri"/>
              <a:sym typeface="Calibri"/>
            </a:endParaRPr>
          </a:p>
        </p:txBody>
      </p:sp>
      <p:sp>
        <p:nvSpPr>
          <p:cNvPr id="579" name="Google Shape;579;p38"/>
          <p:cNvSpPr/>
          <p:nvPr/>
        </p:nvSpPr>
        <p:spPr>
          <a:xfrm rot="-5400000">
            <a:off x="5216500" y="2563850"/>
            <a:ext cx="129900" cy="15297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rot="5400000">
            <a:off x="3838125" y="1977450"/>
            <a:ext cx="129900" cy="43512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3370375" y="4175638"/>
            <a:ext cx="2000400" cy="4509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500">
                <a:solidFill>
                  <a:srgbClr val="BD2A35"/>
                </a:solidFill>
                <a:latin typeface="Calibri"/>
                <a:ea typeface="Calibri"/>
                <a:cs typeface="Calibri"/>
                <a:sym typeface="Calibri"/>
              </a:rPr>
              <a:t>total width = 43</a:t>
            </a:r>
            <a:endParaRPr sz="1500">
              <a:solidFill>
                <a:srgbClr val="BD2A35"/>
              </a:solidFill>
              <a:latin typeface="Calibri"/>
              <a:ea typeface="Calibri"/>
              <a:cs typeface="Calibri"/>
              <a:sym typeface="Calibri"/>
            </a:endParaRPr>
          </a:p>
        </p:txBody>
      </p:sp>
      <p:sp>
        <p:nvSpPr>
          <p:cNvPr id="582" name="Google Shape;582;p38"/>
          <p:cNvSpPr/>
          <p:nvPr/>
        </p:nvSpPr>
        <p:spPr>
          <a:xfrm>
            <a:off x="4549075" y="2801488"/>
            <a:ext cx="2000400" cy="4509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500">
                <a:solidFill>
                  <a:schemeClr val="accent5"/>
                </a:solidFill>
                <a:latin typeface="Calibri"/>
                <a:ea typeface="Calibri"/>
                <a:cs typeface="Calibri"/>
                <a:sym typeface="Calibri"/>
              </a:rPr>
              <a:t>output width = 10</a:t>
            </a:r>
            <a:endParaRPr sz="1500">
              <a:solidFill>
                <a:schemeClr val="accent5"/>
              </a:solidFill>
              <a:latin typeface="Calibri"/>
              <a:ea typeface="Calibri"/>
              <a:cs typeface="Calibri"/>
              <a:sym typeface="Calibri"/>
            </a:endParaRPr>
          </a:p>
        </p:txBody>
      </p:sp>
      <p:sp>
        <p:nvSpPr>
          <p:cNvPr id="583" name="Google Shape;583;p38"/>
          <p:cNvSpPr/>
          <p:nvPr/>
        </p:nvSpPr>
        <p:spPr>
          <a:xfrm>
            <a:off x="2224000" y="2801488"/>
            <a:ext cx="2000400" cy="4509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None/>
            </a:pPr>
            <a:r>
              <a:rPr lang="en" sz="1500">
                <a:solidFill>
                  <a:schemeClr val="accent6"/>
                </a:solidFill>
                <a:latin typeface="Calibri"/>
                <a:ea typeface="Calibri"/>
                <a:cs typeface="Calibri"/>
                <a:sym typeface="Calibri"/>
              </a:rPr>
              <a:t>input width = 32</a:t>
            </a:r>
            <a:endParaRPr sz="1500">
              <a:solidFill>
                <a:schemeClr val="accent6"/>
              </a:solidFill>
              <a:latin typeface="Calibri"/>
              <a:ea typeface="Calibri"/>
              <a:cs typeface="Calibri"/>
              <a:sym typeface="Calibri"/>
            </a:endParaRPr>
          </a:p>
        </p:txBody>
      </p:sp>
      <p:grpSp>
        <p:nvGrpSpPr>
          <p:cNvPr id="26" name="Google Shape;340;p22">
            <a:extLst>
              <a:ext uri="{FF2B5EF4-FFF2-40B4-BE49-F238E27FC236}">
                <a16:creationId xmlns:a16="http://schemas.microsoft.com/office/drawing/2014/main" id="{D8FC996D-CC9F-704A-A898-E5A24FDD2109}"/>
              </a:ext>
            </a:extLst>
          </p:cNvPr>
          <p:cNvGrpSpPr/>
          <p:nvPr/>
        </p:nvGrpSpPr>
        <p:grpSpPr>
          <a:xfrm>
            <a:off x="263101" y="580106"/>
            <a:ext cx="407743" cy="391135"/>
            <a:chOff x="5233525" y="4954450"/>
            <a:chExt cx="538275" cy="516350"/>
          </a:xfrm>
        </p:grpSpPr>
        <p:sp>
          <p:nvSpPr>
            <p:cNvPr id="27" name="Google Shape;341;p22">
              <a:extLst>
                <a:ext uri="{FF2B5EF4-FFF2-40B4-BE49-F238E27FC236}">
                  <a16:creationId xmlns:a16="http://schemas.microsoft.com/office/drawing/2014/main" id="{6A53732A-28DE-0F45-A8CB-594D0A466AA6}"/>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42;p22">
              <a:extLst>
                <a:ext uri="{FF2B5EF4-FFF2-40B4-BE49-F238E27FC236}">
                  <a16:creationId xmlns:a16="http://schemas.microsoft.com/office/drawing/2014/main" id="{3DFC0462-8A86-6E48-93E1-63DC96924F2B}"/>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43;p22">
              <a:extLst>
                <a:ext uri="{FF2B5EF4-FFF2-40B4-BE49-F238E27FC236}">
                  <a16:creationId xmlns:a16="http://schemas.microsoft.com/office/drawing/2014/main" id="{A0D879BD-E05B-5048-882A-82BB54E92557}"/>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44;p22">
              <a:extLst>
                <a:ext uri="{FF2B5EF4-FFF2-40B4-BE49-F238E27FC236}">
                  <a16:creationId xmlns:a16="http://schemas.microsoft.com/office/drawing/2014/main" id="{3E4CD188-9683-CE46-904D-FEA820D55DB3}"/>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45;p22">
              <a:extLst>
                <a:ext uri="{FF2B5EF4-FFF2-40B4-BE49-F238E27FC236}">
                  <a16:creationId xmlns:a16="http://schemas.microsoft.com/office/drawing/2014/main" id="{A4BF88CF-D51D-AF4F-B510-730B5602924C}"/>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46;p22">
              <a:extLst>
                <a:ext uri="{FF2B5EF4-FFF2-40B4-BE49-F238E27FC236}">
                  <a16:creationId xmlns:a16="http://schemas.microsoft.com/office/drawing/2014/main" id="{84A6130B-4F68-5A40-B180-FFC887511B4C}"/>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47;p22">
              <a:extLst>
                <a:ext uri="{FF2B5EF4-FFF2-40B4-BE49-F238E27FC236}">
                  <a16:creationId xmlns:a16="http://schemas.microsoft.com/office/drawing/2014/main" id="{63BBDE57-AB25-D447-8D48-AFE5DFE9150E}"/>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8;p22">
              <a:extLst>
                <a:ext uri="{FF2B5EF4-FFF2-40B4-BE49-F238E27FC236}">
                  <a16:creationId xmlns:a16="http://schemas.microsoft.com/office/drawing/2014/main" id="{25E9B511-914C-9145-BFA4-BE2C2D598094}"/>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49;p22">
              <a:extLst>
                <a:ext uri="{FF2B5EF4-FFF2-40B4-BE49-F238E27FC236}">
                  <a16:creationId xmlns:a16="http://schemas.microsoft.com/office/drawing/2014/main" id="{63A04ADF-4796-1143-93C6-B53B8EC76FB4}"/>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50;p22">
              <a:extLst>
                <a:ext uri="{FF2B5EF4-FFF2-40B4-BE49-F238E27FC236}">
                  <a16:creationId xmlns:a16="http://schemas.microsoft.com/office/drawing/2014/main" id="{994E67BF-B8E1-4E46-BB11-D73F247A18D0}"/>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51;p22">
              <a:extLst>
                <a:ext uri="{FF2B5EF4-FFF2-40B4-BE49-F238E27FC236}">
                  <a16:creationId xmlns:a16="http://schemas.microsoft.com/office/drawing/2014/main" id="{F5D42C4A-18B8-BD45-B59E-3C9F46A463A7}"/>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39"/>
          <p:cNvSpPr txBox="1">
            <a:spLocks noGrp="1"/>
          </p:cNvSpPr>
          <p:nvPr>
            <p:ph type="title"/>
          </p:nvPr>
        </p:nvSpPr>
        <p:spPr>
          <a:xfrm>
            <a:off x="753423" y="379600"/>
            <a:ext cx="43746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mighty predictive deep learning model</a:t>
            </a:r>
            <a:endParaRPr dirty="0"/>
          </a:p>
        </p:txBody>
      </p:sp>
      <p:sp>
        <p:nvSpPr>
          <p:cNvPr id="589" name="Google Shape;589;p3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29</a:t>
            </a:fld>
            <a:endParaRPr/>
          </a:p>
        </p:txBody>
      </p:sp>
      <p:sp>
        <p:nvSpPr>
          <p:cNvPr id="590" name="Google Shape;590;p39"/>
          <p:cNvSpPr txBox="1">
            <a:spLocks noGrp="1"/>
          </p:cNvSpPr>
          <p:nvPr>
            <p:ph type="body" idx="4294967295"/>
          </p:nvPr>
        </p:nvSpPr>
        <p:spPr>
          <a:xfrm>
            <a:off x="412825" y="1666250"/>
            <a:ext cx="3626700" cy="2700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2400"/>
              <a:buNone/>
            </a:pPr>
            <a:r>
              <a:rPr lang="en" b="1">
                <a:solidFill>
                  <a:srgbClr val="FF9800"/>
                </a:solidFill>
              </a:rPr>
              <a:t>SO FAR</a:t>
            </a:r>
            <a:endParaRPr b="1">
              <a:solidFill>
                <a:srgbClr val="FF9800"/>
              </a:solidFill>
            </a:endParaRPr>
          </a:p>
          <a:p>
            <a:pPr marL="0" lvl="0" indent="0" algn="l" rtl="0">
              <a:lnSpc>
                <a:spcPct val="100000"/>
              </a:lnSpc>
              <a:spcBef>
                <a:spcPts val="1000"/>
              </a:spcBef>
              <a:spcAft>
                <a:spcPts val="0"/>
              </a:spcAft>
              <a:buSzPts val="2400"/>
              <a:buNone/>
            </a:pPr>
            <a:r>
              <a:rPr lang="en" sz="2000"/>
              <a:t>Data preprocessing</a:t>
            </a:r>
            <a:endParaRPr sz="2000"/>
          </a:p>
          <a:p>
            <a:pPr marL="0" lvl="0" indent="0" algn="l" rtl="0">
              <a:lnSpc>
                <a:spcPct val="100000"/>
              </a:lnSpc>
              <a:spcBef>
                <a:spcPts val="1000"/>
              </a:spcBef>
              <a:spcAft>
                <a:spcPts val="0"/>
              </a:spcAft>
              <a:buSzPts val="2400"/>
              <a:buNone/>
            </a:pPr>
            <a:r>
              <a:rPr lang="en" sz="2000"/>
              <a:t>Model coding(Python, tensorflow)</a:t>
            </a:r>
            <a:endParaRPr sz="2000"/>
          </a:p>
          <a:p>
            <a:pPr marL="0" lvl="0" indent="0" algn="l" rtl="0">
              <a:lnSpc>
                <a:spcPct val="100000"/>
              </a:lnSpc>
              <a:spcBef>
                <a:spcPts val="1000"/>
              </a:spcBef>
              <a:spcAft>
                <a:spcPts val="1000"/>
              </a:spcAft>
              <a:buSzPts val="2400"/>
              <a:buNone/>
            </a:pPr>
            <a:r>
              <a:rPr lang="en" sz="2000"/>
              <a:t>Fix-length input training</a:t>
            </a:r>
            <a:endParaRPr sz="2000"/>
          </a:p>
        </p:txBody>
      </p:sp>
      <p:sp>
        <p:nvSpPr>
          <p:cNvPr id="591" name="Google Shape;591;p39"/>
          <p:cNvSpPr txBox="1">
            <a:spLocks noGrp="1"/>
          </p:cNvSpPr>
          <p:nvPr>
            <p:ph type="body" idx="4294967295"/>
          </p:nvPr>
        </p:nvSpPr>
        <p:spPr>
          <a:xfrm>
            <a:off x="4643675" y="1666250"/>
            <a:ext cx="4091100" cy="2700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2400"/>
              <a:buNone/>
            </a:pPr>
            <a:r>
              <a:rPr lang="en" b="1">
                <a:solidFill>
                  <a:srgbClr val="FF9800"/>
                </a:solidFill>
              </a:rPr>
              <a:t>NEXT</a:t>
            </a:r>
            <a:endParaRPr b="1">
              <a:solidFill>
                <a:srgbClr val="FF9800"/>
              </a:solidFill>
            </a:endParaRPr>
          </a:p>
          <a:p>
            <a:pPr marL="0" lvl="0" indent="0" algn="l" rtl="0">
              <a:lnSpc>
                <a:spcPct val="100000"/>
              </a:lnSpc>
              <a:spcBef>
                <a:spcPts val="1000"/>
              </a:spcBef>
              <a:spcAft>
                <a:spcPts val="0"/>
              </a:spcAft>
              <a:buSzPts val="2400"/>
              <a:buNone/>
            </a:pPr>
            <a:r>
              <a:rPr lang="en" sz="2000"/>
              <a:t>Model architecture improvement</a:t>
            </a:r>
            <a:endParaRPr sz="2000"/>
          </a:p>
          <a:p>
            <a:pPr marL="0" lvl="0" indent="0" algn="l" rtl="0">
              <a:lnSpc>
                <a:spcPct val="100000"/>
              </a:lnSpc>
              <a:spcBef>
                <a:spcPts val="1000"/>
              </a:spcBef>
              <a:spcAft>
                <a:spcPts val="0"/>
              </a:spcAft>
              <a:buSzPts val="2400"/>
              <a:buNone/>
            </a:pPr>
            <a:r>
              <a:rPr lang="en" sz="2000"/>
              <a:t>Flexible length input/output</a:t>
            </a:r>
            <a:endParaRPr sz="2000"/>
          </a:p>
          <a:p>
            <a:pPr marL="0" lvl="0" indent="0" algn="l" rtl="0">
              <a:lnSpc>
                <a:spcPct val="100000"/>
              </a:lnSpc>
              <a:spcBef>
                <a:spcPts val="1000"/>
              </a:spcBef>
              <a:spcAft>
                <a:spcPts val="1000"/>
              </a:spcAft>
              <a:buSzPts val="2400"/>
              <a:buNone/>
            </a:pPr>
            <a:r>
              <a:rPr lang="en" sz="2000"/>
              <a:t>More experiments</a:t>
            </a:r>
            <a:endParaRPr sz="2000"/>
          </a:p>
        </p:txBody>
      </p:sp>
      <p:cxnSp>
        <p:nvCxnSpPr>
          <p:cNvPr id="592" name="Google Shape;592;p39"/>
          <p:cNvCxnSpPr/>
          <p:nvPr/>
        </p:nvCxnSpPr>
        <p:spPr>
          <a:xfrm>
            <a:off x="4169350" y="2318500"/>
            <a:ext cx="6600" cy="1552200"/>
          </a:xfrm>
          <a:prstGeom prst="straightConnector1">
            <a:avLst/>
          </a:prstGeom>
          <a:noFill/>
          <a:ln w="19050" cap="flat" cmpd="sng">
            <a:solidFill>
              <a:schemeClr val="accent3"/>
            </a:solidFill>
            <a:prstDash val="solid"/>
            <a:round/>
            <a:headEnd type="none" w="med" len="med"/>
            <a:tailEnd type="none" w="med" len="med"/>
          </a:ln>
        </p:spPr>
      </p:cxnSp>
      <p:grpSp>
        <p:nvGrpSpPr>
          <p:cNvPr id="7" name="Google Shape;340;p22">
            <a:extLst>
              <a:ext uri="{FF2B5EF4-FFF2-40B4-BE49-F238E27FC236}">
                <a16:creationId xmlns:a16="http://schemas.microsoft.com/office/drawing/2014/main" id="{C6D6A6BB-2F02-9948-A42D-F38551D1D6C0}"/>
              </a:ext>
            </a:extLst>
          </p:cNvPr>
          <p:cNvGrpSpPr/>
          <p:nvPr/>
        </p:nvGrpSpPr>
        <p:grpSpPr>
          <a:xfrm>
            <a:off x="263101" y="580106"/>
            <a:ext cx="407743" cy="391135"/>
            <a:chOff x="5233525" y="4954450"/>
            <a:chExt cx="538275" cy="516350"/>
          </a:xfrm>
        </p:grpSpPr>
        <p:sp>
          <p:nvSpPr>
            <p:cNvPr id="8" name="Google Shape;341;p22">
              <a:extLst>
                <a:ext uri="{FF2B5EF4-FFF2-40B4-BE49-F238E27FC236}">
                  <a16:creationId xmlns:a16="http://schemas.microsoft.com/office/drawing/2014/main" id="{388942BE-BAB3-2C4D-9112-C36DF400595E}"/>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42;p22">
              <a:extLst>
                <a:ext uri="{FF2B5EF4-FFF2-40B4-BE49-F238E27FC236}">
                  <a16:creationId xmlns:a16="http://schemas.microsoft.com/office/drawing/2014/main" id="{C0DC65DE-683B-BA48-A5F6-ECF4FE9ED248}"/>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43;p22">
              <a:extLst>
                <a:ext uri="{FF2B5EF4-FFF2-40B4-BE49-F238E27FC236}">
                  <a16:creationId xmlns:a16="http://schemas.microsoft.com/office/drawing/2014/main" id="{B2448BBF-189D-0C41-8540-16C15A21397F}"/>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44;p22">
              <a:extLst>
                <a:ext uri="{FF2B5EF4-FFF2-40B4-BE49-F238E27FC236}">
                  <a16:creationId xmlns:a16="http://schemas.microsoft.com/office/drawing/2014/main" id="{2456A673-26B8-CC49-A5D4-806A23DEA9B9}"/>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45;p22">
              <a:extLst>
                <a:ext uri="{FF2B5EF4-FFF2-40B4-BE49-F238E27FC236}">
                  <a16:creationId xmlns:a16="http://schemas.microsoft.com/office/drawing/2014/main" id="{CC445F11-4056-A148-B844-234FA618B9B9}"/>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46;p22">
              <a:extLst>
                <a:ext uri="{FF2B5EF4-FFF2-40B4-BE49-F238E27FC236}">
                  <a16:creationId xmlns:a16="http://schemas.microsoft.com/office/drawing/2014/main" id="{45C1BF63-DCCF-C148-8229-4BC53D633B4F}"/>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47;p22">
              <a:extLst>
                <a:ext uri="{FF2B5EF4-FFF2-40B4-BE49-F238E27FC236}">
                  <a16:creationId xmlns:a16="http://schemas.microsoft.com/office/drawing/2014/main" id="{E4AE8CA7-BD79-DC48-A782-075567A526F4}"/>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48;p22">
              <a:extLst>
                <a:ext uri="{FF2B5EF4-FFF2-40B4-BE49-F238E27FC236}">
                  <a16:creationId xmlns:a16="http://schemas.microsoft.com/office/drawing/2014/main" id="{0F34CCD8-3771-CE4F-A109-AFE7EE338656}"/>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49;p22">
              <a:extLst>
                <a:ext uri="{FF2B5EF4-FFF2-40B4-BE49-F238E27FC236}">
                  <a16:creationId xmlns:a16="http://schemas.microsoft.com/office/drawing/2014/main" id="{8C41294F-A60A-2249-BE3D-190F309D801F}"/>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50;p22">
              <a:extLst>
                <a:ext uri="{FF2B5EF4-FFF2-40B4-BE49-F238E27FC236}">
                  <a16:creationId xmlns:a16="http://schemas.microsoft.com/office/drawing/2014/main" id="{8A452734-248B-BF42-A994-A4273D5209D4}"/>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51;p22">
              <a:extLst>
                <a:ext uri="{FF2B5EF4-FFF2-40B4-BE49-F238E27FC236}">
                  <a16:creationId xmlns:a16="http://schemas.microsoft.com/office/drawing/2014/main" id="{D8A7FF92-F0DA-7843-A63C-D80AF209BBE8}"/>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txBox="1">
            <a:spLocks noGrp="1"/>
          </p:cNvSpPr>
          <p:nvPr>
            <p:ph type="ctrTitle" idx="4294967295"/>
          </p:nvPr>
        </p:nvSpPr>
        <p:spPr>
          <a:xfrm>
            <a:off x="-822250" y="1427946"/>
            <a:ext cx="6593700" cy="61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2000"/>
              <a:buFont typeface="Roboto Condensed"/>
              <a:buNone/>
            </a:pPr>
            <a:r>
              <a:rPr lang="en" sz="6000" b="1" i="0" u="none" strike="noStrike" cap="none">
                <a:solidFill>
                  <a:schemeClr val="accent5"/>
                </a:solidFill>
                <a:latin typeface="Roboto Condensed"/>
                <a:ea typeface="Roboto Condensed"/>
                <a:cs typeface="Roboto Condensed"/>
                <a:sym typeface="Roboto Condensed"/>
              </a:rPr>
              <a:t>Agenda</a:t>
            </a:r>
            <a:br>
              <a:rPr lang="en" sz="6000" b="1" i="0" u="none" strike="noStrike" cap="none">
                <a:solidFill>
                  <a:schemeClr val="accent5"/>
                </a:solidFill>
                <a:latin typeface="Roboto Condensed"/>
                <a:ea typeface="Roboto Condensed"/>
                <a:cs typeface="Roboto Condensed"/>
                <a:sym typeface="Roboto Condensed"/>
              </a:rPr>
            </a:br>
            <a:endParaRPr sz="6000" b="1" i="0" u="none" strike="noStrike" cap="none">
              <a:solidFill>
                <a:schemeClr val="accent5"/>
              </a:solidFill>
              <a:latin typeface="Roboto Condensed"/>
              <a:ea typeface="Roboto Condensed"/>
              <a:cs typeface="Roboto Condensed"/>
              <a:sym typeface="Roboto Condensed"/>
            </a:endParaRPr>
          </a:p>
        </p:txBody>
      </p:sp>
      <p:sp>
        <p:nvSpPr>
          <p:cNvPr id="209" name="Google Shape;209;p13"/>
          <p:cNvSpPr txBox="1">
            <a:spLocks noGrp="1"/>
          </p:cNvSpPr>
          <p:nvPr>
            <p:ph type="subTitle" idx="4294967295"/>
          </p:nvPr>
        </p:nvSpPr>
        <p:spPr>
          <a:xfrm>
            <a:off x="1275150" y="1313048"/>
            <a:ext cx="6593700" cy="3490800"/>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Introduction</a:t>
            </a:r>
            <a:endParaRPr sz="2000" b="1" i="0" u="none" strike="noStrike" cap="none">
              <a:solidFill>
                <a:schemeClr val="dk1"/>
              </a:solidFill>
              <a:latin typeface="Roboto Condensed Light"/>
              <a:ea typeface="Roboto Condensed Light"/>
              <a:cs typeface="Roboto Condensed Light"/>
              <a:sym typeface="Roboto Condensed Light"/>
            </a:endParaRPr>
          </a:p>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Milestone</a:t>
            </a:r>
            <a:endParaRPr sz="2000" b="1" i="0" u="none" strike="noStrike" cap="none">
              <a:solidFill>
                <a:schemeClr val="dk1"/>
              </a:solidFill>
              <a:latin typeface="Roboto Condensed Light"/>
              <a:ea typeface="Roboto Condensed Light"/>
              <a:cs typeface="Roboto Condensed Light"/>
              <a:sym typeface="Roboto Condensed Light"/>
            </a:endParaRPr>
          </a:p>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Data Science</a:t>
            </a:r>
            <a:endParaRPr sz="2000" b="1" i="0" u="none" strike="noStrike" cap="none">
              <a:solidFill>
                <a:schemeClr val="dk1"/>
              </a:solidFill>
              <a:latin typeface="Roboto Condensed Light"/>
              <a:ea typeface="Roboto Condensed Light"/>
              <a:cs typeface="Roboto Condensed Light"/>
              <a:sym typeface="Roboto Condensed Light"/>
            </a:endParaRPr>
          </a:p>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Feedback</a:t>
            </a:r>
            <a:endParaRPr sz="2000" b="1" i="0" u="none" strike="noStrike" cap="none">
              <a:solidFill>
                <a:schemeClr val="dk1"/>
              </a:solidFill>
              <a:latin typeface="Roboto Condensed Light"/>
              <a:ea typeface="Roboto Condensed Light"/>
              <a:cs typeface="Roboto Condensed Light"/>
              <a:sym typeface="Roboto Condensed Light"/>
            </a:endParaRPr>
          </a:p>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Documentation</a:t>
            </a:r>
            <a:endParaRPr sz="2000" b="1" i="0" u="none" strike="noStrike" cap="none">
              <a:solidFill>
                <a:schemeClr val="dk1"/>
              </a:solidFill>
              <a:latin typeface="Roboto Condensed Light"/>
              <a:ea typeface="Roboto Condensed Light"/>
              <a:cs typeface="Roboto Condensed Light"/>
              <a:sym typeface="Roboto Condensed Light"/>
            </a:endParaRPr>
          </a:p>
          <a:p>
            <a:pPr marL="342900" marR="0" lvl="0" indent="-342900" algn="l" rtl="0">
              <a:lnSpc>
                <a:spcPct val="100000"/>
              </a:lnSpc>
              <a:spcBef>
                <a:spcPts val="0"/>
              </a:spcBef>
              <a:spcAft>
                <a:spcPts val="0"/>
              </a:spcAft>
              <a:buClr>
                <a:schemeClr val="accent4"/>
              </a:buClr>
              <a:buSzPts val="2400"/>
              <a:buFont typeface="Roboto Condensed Light"/>
              <a:buChar char="▰"/>
            </a:pPr>
            <a:r>
              <a:rPr lang="en" sz="2000" b="1" i="0" u="none" strike="noStrike" cap="none">
                <a:solidFill>
                  <a:schemeClr val="dk1"/>
                </a:solidFill>
                <a:latin typeface="Roboto Condensed Light"/>
                <a:ea typeface="Roboto Condensed Light"/>
                <a:cs typeface="Roboto Condensed Light"/>
                <a:sym typeface="Roboto Condensed Light"/>
              </a:rPr>
              <a:t> </a:t>
            </a:r>
            <a:r>
              <a:rPr lang="en" sz="2000" b="1"/>
              <a:t>Outlook</a:t>
            </a:r>
            <a:endParaRPr/>
          </a:p>
        </p:txBody>
      </p:sp>
      <p:sp>
        <p:nvSpPr>
          <p:cNvPr id="210" name="Google Shape;210;p1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0"/>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a:t>Upcoming……</a:t>
            </a:r>
            <a:endParaRPr sz="2800"/>
          </a:p>
        </p:txBody>
      </p:sp>
      <p:sp>
        <p:nvSpPr>
          <p:cNvPr id="598" name="Google Shape;598;p4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30</a:t>
            </a:fld>
            <a:endParaRPr/>
          </a:p>
        </p:txBody>
      </p:sp>
      <p:grpSp>
        <p:nvGrpSpPr>
          <p:cNvPr id="599" name="Google Shape;599;p40"/>
          <p:cNvGrpSpPr/>
          <p:nvPr/>
        </p:nvGrpSpPr>
        <p:grpSpPr>
          <a:xfrm>
            <a:off x="263101" y="580106"/>
            <a:ext cx="407743" cy="391135"/>
            <a:chOff x="5233525" y="4954450"/>
            <a:chExt cx="538275" cy="516350"/>
          </a:xfrm>
        </p:grpSpPr>
        <p:sp>
          <p:nvSpPr>
            <p:cNvPr id="600" name="Google Shape;600;p40"/>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40"/>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40"/>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40"/>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40"/>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40"/>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40"/>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40"/>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40"/>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40"/>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40"/>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1" name="Google Shape;611;p40"/>
          <p:cNvSpPr/>
          <p:nvPr/>
        </p:nvSpPr>
        <p:spPr>
          <a:xfrm>
            <a:off x="814275" y="1628841"/>
            <a:ext cx="6632580" cy="129266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Modeling and and statistical methods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1600"/>
              <a:buFont typeface="Arial"/>
              <a:buChar char="•"/>
            </a:pPr>
            <a:r>
              <a:rPr lang="en" sz="1600" b="0" i="0" u="none" strike="noStrike" cap="none">
                <a:solidFill>
                  <a:schemeClr val="dk1"/>
                </a:solidFill>
                <a:latin typeface="Roboto Condensed Light"/>
                <a:ea typeface="Roboto Condensed Light"/>
                <a:cs typeface="Roboto Condensed Light"/>
                <a:sym typeface="Roboto Condensed Light"/>
              </a:rPr>
              <a:t>Correlation between variables and accidents (Bayesian Network)</a:t>
            </a:r>
            <a:endParaRPr/>
          </a:p>
          <a:p>
            <a:pPr marL="342900" marR="0" lvl="0" indent="-342900" algn="l" rtl="0">
              <a:lnSpc>
                <a:spcPct val="100000"/>
              </a:lnSpc>
              <a:spcBef>
                <a:spcPts val="0"/>
              </a:spcBef>
              <a:spcAft>
                <a:spcPts val="0"/>
              </a:spcAft>
              <a:buClr>
                <a:srgbClr val="000000"/>
              </a:buClr>
              <a:buSzPts val="1600"/>
              <a:buFont typeface="Arial"/>
              <a:buChar char="•"/>
            </a:pPr>
            <a:r>
              <a:rPr lang="en" sz="1600" b="0" i="0" u="none" strike="noStrike" cap="none">
                <a:solidFill>
                  <a:schemeClr val="dk1"/>
                </a:solidFill>
                <a:latin typeface="Roboto Condensed Light"/>
                <a:ea typeface="Roboto Condensed Light"/>
                <a:cs typeface="Roboto Condensed Light"/>
                <a:sym typeface="Roboto Condensed Light"/>
              </a:rPr>
              <a:t>Predictive modeling (traditional</a:t>
            </a:r>
            <a:r>
              <a:rPr lang="en" sz="1600">
                <a:solidFill>
                  <a:schemeClr val="dk1"/>
                </a:solidFill>
                <a:latin typeface="Roboto Condensed Light"/>
                <a:ea typeface="Roboto Condensed Light"/>
                <a:cs typeface="Roboto Condensed Light"/>
                <a:sym typeface="Roboto Condensed Light"/>
              </a:rPr>
              <a:t> models</a:t>
            </a:r>
            <a:r>
              <a:rPr lang="en" sz="1600" b="0" i="0" u="none" strike="noStrike" cap="none">
                <a:solidFill>
                  <a:schemeClr val="dk1"/>
                </a:solidFill>
                <a:latin typeface="Roboto Condensed Light"/>
                <a:ea typeface="Roboto Condensed Light"/>
                <a:cs typeface="Roboto Condensed Light"/>
                <a:sym typeface="Roboto Condensed Light"/>
              </a:rPr>
              <a:t>)</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612" name="Google Shape;612;p40"/>
          <p:cNvSpPr/>
          <p:nvPr/>
        </p:nvSpPr>
        <p:spPr>
          <a:xfrm>
            <a:off x="814275" y="3032762"/>
            <a:ext cx="6632580" cy="132343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800" b="1" i="0" u="none" strike="noStrike" cap="none">
                <a:solidFill>
                  <a:schemeClr val="dk1"/>
                </a:solidFill>
                <a:latin typeface="Roboto Condensed Light"/>
                <a:ea typeface="Roboto Condensed Light"/>
                <a:cs typeface="Roboto Condensed Light"/>
                <a:sym typeface="Roboto Condensed Light"/>
              </a:rPr>
              <a:t>Models evaluation</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1600"/>
              <a:buFont typeface="Arial"/>
              <a:buChar char="•"/>
            </a:pPr>
            <a:r>
              <a:rPr lang="en" sz="1600" b="0" i="0" u="none" strike="noStrike" cap="none">
                <a:solidFill>
                  <a:schemeClr val="dk1"/>
                </a:solidFill>
                <a:latin typeface="Roboto Condensed Light"/>
                <a:ea typeface="Roboto Condensed Light"/>
                <a:cs typeface="Roboto Condensed Light"/>
                <a:sym typeface="Roboto Condensed Light"/>
              </a:rPr>
              <a:t>Confusion matrix</a:t>
            </a:r>
            <a:endParaRPr/>
          </a:p>
          <a:p>
            <a:pPr marL="342900" marR="0" lvl="0" indent="-342900" algn="l" rtl="0">
              <a:lnSpc>
                <a:spcPct val="100000"/>
              </a:lnSpc>
              <a:spcBef>
                <a:spcPts val="0"/>
              </a:spcBef>
              <a:spcAft>
                <a:spcPts val="0"/>
              </a:spcAft>
              <a:buClr>
                <a:srgbClr val="000000"/>
              </a:buClr>
              <a:buSzPts val="1600"/>
              <a:buFont typeface="Arial"/>
              <a:buChar char="•"/>
            </a:pPr>
            <a:r>
              <a:rPr lang="en" sz="1600" b="0" i="0" u="none" strike="noStrike" cap="none">
                <a:solidFill>
                  <a:schemeClr val="dk1"/>
                </a:solidFill>
                <a:latin typeface="Roboto Condensed Light"/>
                <a:ea typeface="Roboto Condensed Light"/>
                <a:cs typeface="Roboto Condensed Light"/>
                <a:sym typeface="Roboto Condensed Light"/>
              </a:rPr>
              <a:t>ROC and AUC</a:t>
            </a:r>
            <a:endParaRPr/>
          </a:p>
          <a:p>
            <a:pPr marL="342900" marR="0" lvl="0" indent="-342900" algn="l" rtl="0">
              <a:lnSpc>
                <a:spcPct val="100000"/>
              </a:lnSpc>
              <a:spcBef>
                <a:spcPts val="0"/>
              </a:spcBef>
              <a:spcAft>
                <a:spcPts val="0"/>
              </a:spcAft>
              <a:buClr>
                <a:srgbClr val="000000"/>
              </a:buClr>
              <a:buSzPts val="1600"/>
              <a:buFont typeface="Arial"/>
              <a:buChar char="•"/>
            </a:pPr>
            <a:r>
              <a:rPr lang="en" sz="1600" b="0" i="0" u="none" strike="noStrike" cap="none">
                <a:solidFill>
                  <a:schemeClr val="dk1"/>
                </a:solidFill>
                <a:latin typeface="Roboto Condensed Light"/>
                <a:ea typeface="Roboto Condensed Light"/>
                <a:cs typeface="Roboto Condensed Light"/>
                <a:sym typeface="Roboto Condensed Light"/>
              </a:rPr>
              <a:t>Accuracy</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41"/>
          <p:cNvSpPr txBox="1">
            <a:spLocks noGrp="1"/>
          </p:cNvSpPr>
          <p:nvPr>
            <p:ph type="ctrTitle"/>
          </p:nvPr>
        </p:nvSpPr>
        <p:spPr>
          <a:xfrm>
            <a:off x="463525" y="2871148"/>
            <a:ext cx="4094400"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Feedback</a:t>
            </a:r>
            <a:endParaRPr sz="6000"/>
          </a:p>
        </p:txBody>
      </p:sp>
      <p:sp>
        <p:nvSpPr>
          <p:cNvPr id="618" name="Google Shape;618;p4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31</a:t>
            </a:fld>
            <a:endParaRPr/>
          </a:p>
        </p:txBody>
      </p:sp>
      <p:sp>
        <p:nvSpPr>
          <p:cNvPr id="619" name="Google Shape;619;p41"/>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4</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2"/>
          <p:cNvSpPr txBox="1">
            <a:spLocks noGrp="1"/>
          </p:cNvSpPr>
          <p:nvPr>
            <p:ph type="body" idx="1"/>
          </p:nvPr>
        </p:nvSpPr>
        <p:spPr>
          <a:xfrm>
            <a:off x="829774" y="1202000"/>
            <a:ext cx="5781337" cy="2745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3000"/>
              <a:buNone/>
            </a:pPr>
            <a:r>
              <a:rPr lang="en" sz="2800"/>
              <a:t>- Great work overall so far.</a:t>
            </a:r>
            <a:endParaRPr/>
          </a:p>
          <a:p>
            <a:pPr marL="0" lvl="0" indent="0" algn="l" rtl="0">
              <a:lnSpc>
                <a:spcPct val="100000"/>
              </a:lnSpc>
              <a:spcBef>
                <a:spcPts val="600"/>
              </a:spcBef>
              <a:spcAft>
                <a:spcPts val="0"/>
              </a:spcAft>
              <a:buSzPts val="3000"/>
              <a:buNone/>
            </a:pPr>
            <a:r>
              <a:rPr lang="en" sz="2800"/>
              <a:t>- The reusable methods and models is what RTS want for quality assurance. </a:t>
            </a:r>
            <a:endParaRPr/>
          </a:p>
          <a:p>
            <a:pPr marL="0" lvl="0" indent="0" algn="l" rtl="0">
              <a:lnSpc>
                <a:spcPct val="100000"/>
              </a:lnSpc>
              <a:spcBef>
                <a:spcPts val="600"/>
              </a:spcBef>
              <a:spcAft>
                <a:spcPts val="0"/>
              </a:spcAft>
              <a:buSzPts val="3000"/>
              <a:buNone/>
            </a:pPr>
            <a:r>
              <a:rPr lang="en" sz="2800"/>
              <a:t>- The way of data visualization and geoinformation analysis is good.</a:t>
            </a:r>
            <a:endParaRPr/>
          </a:p>
          <a:p>
            <a:pPr marL="0" lvl="0" indent="0" algn="l" rtl="0">
              <a:lnSpc>
                <a:spcPct val="100000"/>
              </a:lnSpc>
              <a:spcBef>
                <a:spcPts val="600"/>
              </a:spcBef>
              <a:spcAft>
                <a:spcPts val="0"/>
              </a:spcAft>
              <a:buSzPts val="3000"/>
              <a:buNone/>
            </a:pPr>
            <a:endParaRPr/>
          </a:p>
        </p:txBody>
      </p:sp>
      <p:sp>
        <p:nvSpPr>
          <p:cNvPr id="625" name="Google Shape;625;p42"/>
          <p:cNvSpPr txBox="1">
            <a:spLocks noGrp="1"/>
          </p:cNvSpPr>
          <p:nvPr>
            <p:ph type="sldNum" idx="4294967295"/>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32</a:t>
            </a:fld>
            <a:endParaRPr/>
          </a:p>
        </p:txBody>
      </p:sp>
      <p:sp>
        <p:nvSpPr>
          <p:cNvPr id="626" name="Google Shape;626;p4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43"/>
          <p:cNvSpPr txBox="1">
            <a:spLocks noGrp="1"/>
          </p:cNvSpPr>
          <p:nvPr>
            <p:ph type="ctrTitle"/>
          </p:nvPr>
        </p:nvSpPr>
        <p:spPr>
          <a:xfrm>
            <a:off x="463524" y="2871148"/>
            <a:ext cx="5461788"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Documentation</a:t>
            </a:r>
            <a:endParaRPr sz="6000"/>
          </a:p>
        </p:txBody>
      </p:sp>
      <p:sp>
        <p:nvSpPr>
          <p:cNvPr id="632" name="Google Shape;632;p4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33</a:t>
            </a:fld>
            <a:endParaRPr/>
          </a:p>
        </p:txBody>
      </p:sp>
      <p:sp>
        <p:nvSpPr>
          <p:cNvPr id="633" name="Google Shape;633;p43"/>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5</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44"/>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a:t>BOX</a:t>
            </a:r>
            <a:endParaRPr sz="2800"/>
          </a:p>
        </p:txBody>
      </p:sp>
      <p:sp>
        <p:nvSpPr>
          <p:cNvPr id="639" name="Google Shape;639;p4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34</a:t>
            </a:fld>
            <a:endParaRPr/>
          </a:p>
        </p:txBody>
      </p:sp>
      <p:grpSp>
        <p:nvGrpSpPr>
          <p:cNvPr id="640" name="Google Shape;640;p44"/>
          <p:cNvGrpSpPr/>
          <p:nvPr/>
        </p:nvGrpSpPr>
        <p:grpSpPr>
          <a:xfrm>
            <a:off x="291308" y="610085"/>
            <a:ext cx="349624" cy="331179"/>
            <a:chOff x="2583100" y="2973775"/>
            <a:chExt cx="461550" cy="437200"/>
          </a:xfrm>
        </p:grpSpPr>
        <p:sp>
          <p:nvSpPr>
            <p:cNvPr id="641" name="Google Shape;641;p44"/>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44"/>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3" name="Google Shape;643;p44"/>
          <p:cNvSpPr/>
          <p:nvPr/>
        </p:nvSpPr>
        <p:spPr>
          <a:xfrm>
            <a:off x="291300" y="1819500"/>
            <a:ext cx="5686441" cy="3323988"/>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5378"/>
              </a:solidFill>
              <a:latin typeface="Roboto Condensed"/>
              <a:ea typeface="Roboto Condensed"/>
              <a:cs typeface="Roboto Condensed"/>
              <a:sym typeface="Roboto Condensed"/>
            </a:endParaRPr>
          </a:p>
        </p:txBody>
      </p:sp>
      <p:sp>
        <p:nvSpPr>
          <p:cNvPr id="644" name="Google Shape;644;p44"/>
          <p:cNvSpPr/>
          <p:nvPr/>
        </p:nvSpPr>
        <p:spPr>
          <a:xfrm>
            <a:off x="469983" y="1996034"/>
            <a:ext cx="3912300" cy="2498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3F5378"/>
                </a:solidFill>
                <a:latin typeface="Roboto Condensed"/>
                <a:ea typeface="Roboto Condensed"/>
                <a:cs typeface="Roboto Condensed"/>
                <a:sym typeface="Roboto Condensed"/>
              </a:rPr>
              <a:t>Place your screenshot here</a:t>
            </a:r>
            <a:endParaRPr sz="1000" b="0" i="0" u="none" strike="noStrike" cap="none">
              <a:solidFill>
                <a:srgbClr val="3F5378"/>
              </a:solidFill>
              <a:latin typeface="Roboto Condensed"/>
              <a:ea typeface="Roboto Condensed"/>
              <a:cs typeface="Roboto Condensed"/>
              <a:sym typeface="Roboto Condensed"/>
            </a:endParaRPr>
          </a:p>
        </p:txBody>
      </p:sp>
      <p:sp>
        <p:nvSpPr>
          <p:cNvPr id="645" name="Google Shape;645;p44"/>
          <p:cNvSpPr txBox="1"/>
          <p:nvPr/>
        </p:nvSpPr>
        <p:spPr>
          <a:xfrm>
            <a:off x="6134674" y="1799338"/>
            <a:ext cx="3127500" cy="2700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600"/>
              </a:spcBef>
              <a:spcAft>
                <a:spcPts val="0"/>
              </a:spcAft>
              <a:buClr>
                <a:schemeClr val="accent4"/>
              </a:buClr>
              <a:buSzPts val="2400"/>
              <a:buFont typeface="Roboto Condensed Light"/>
              <a:buNone/>
            </a:pPr>
            <a:r>
              <a:rPr lang="en" sz="2400" b="1" i="0" u="none" strike="noStrike" cap="none">
                <a:solidFill>
                  <a:srgbClr val="FF9800"/>
                </a:solidFill>
                <a:latin typeface="Roboto Condensed Light"/>
                <a:ea typeface="Roboto Condensed Light"/>
                <a:cs typeface="Roboto Condensed Light"/>
                <a:sym typeface="Roboto Condensed Light"/>
              </a:rPr>
              <a:t>Resource Sharing</a:t>
            </a:r>
            <a:endParaRPr/>
          </a:p>
          <a:p>
            <a:pPr marL="0" marR="0" lvl="0" indent="0" algn="l" rtl="0">
              <a:lnSpc>
                <a:spcPct val="100000"/>
              </a:lnSpc>
              <a:spcBef>
                <a:spcPts val="600"/>
              </a:spcBef>
              <a:spcAft>
                <a:spcPts val="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Data, Dashboard, Code, Graph, Video</a:t>
            </a:r>
            <a:endParaRPr/>
          </a:p>
          <a:p>
            <a:pPr marL="0" marR="0" lvl="0" indent="0" algn="l" rtl="0">
              <a:lnSpc>
                <a:spcPct val="100000"/>
              </a:lnSpc>
              <a:spcBef>
                <a:spcPts val="600"/>
              </a:spcBef>
              <a:spcAft>
                <a:spcPts val="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Share outcome from team members</a:t>
            </a:r>
            <a:endParaRPr/>
          </a:p>
          <a:p>
            <a:pPr marL="0" marR="0" lvl="0" indent="0" algn="l" rtl="0">
              <a:lnSpc>
                <a:spcPct val="100000"/>
              </a:lnSpc>
              <a:spcBef>
                <a:spcPts val="600"/>
              </a:spcBef>
              <a:spcAft>
                <a:spcPts val="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Resource from professors</a:t>
            </a:r>
            <a:endParaRPr/>
          </a:p>
        </p:txBody>
      </p:sp>
      <p:pic>
        <p:nvPicPr>
          <p:cNvPr id="646" name="Google Shape;646;p44"/>
          <p:cNvPicPr preferRelativeResize="0"/>
          <p:nvPr/>
        </p:nvPicPr>
        <p:blipFill rotWithShape="1">
          <a:blip r:embed="rId3">
            <a:alphaModFix/>
          </a:blip>
          <a:srcRect b="10562"/>
          <a:stretch/>
        </p:blipFill>
        <p:spPr>
          <a:xfrm>
            <a:off x="519375" y="1996025"/>
            <a:ext cx="5223623" cy="24984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45"/>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a:t>Google Docs</a:t>
            </a:r>
            <a:endParaRPr sz="2800"/>
          </a:p>
        </p:txBody>
      </p:sp>
      <p:sp>
        <p:nvSpPr>
          <p:cNvPr id="652" name="Google Shape;652;p4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35</a:t>
            </a:fld>
            <a:endParaRPr/>
          </a:p>
        </p:txBody>
      </p:sp>
      <p:grpSp>
        <p:nvGrpSpPr>
          <p:cNvPr id="653" name="Google Shape;653;p45"/>
          <p:cNvGrpSpPr/>
          <p:nvPr/>
        </p:nvGrpSpPr>
        <p:grpSpPr>
          <a:xfrm>
            <a:off x="291308" y="610085"/>
            <a:ext cx="349624" cy="331179"/>
            <a:chOff x="2583100" y="2973775"/>
            <a:chExt cx="461550" cy="437200"/>
          </a:xfrm>
        </p:grpSpPr>
        <p:sp>
          <p:nvSpPr>
            <p:cNvPr id="654" name="Google Shape;654;p45"/>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45"/>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56" name="Google Shape;656;p45" descr="图形用户界面, 文本, 应用程序&#10;&#10;描述已自动生成"/>
          <p:cNvPicPr preferRelativeResize="0"/>
          <p:nvPr/>
        </p:nvPicPr>
        <p:blipFill rotWithShape="1">
          <a:blip r:embed="rId3">
            <a:alphaModFix/>
          </a:blip>
          <a:srcRect l="11429" r="16703"/>
          <a:stretch/>
        </p:blipFill>
        <p:spPr>
          <a:xfrm>
            <a:off x="484631" y="1591056"/>
            <a:ext cx="4370833" cy="2843784"/>
          </a:xfrm>
          <a:prstGeom prst="rect">
            <a:avLst/>
          </a:prstGeom>
          <a:noFill/>
          <a:ln>
            <a:noFill/>
          </a:ln>
        </p:spPr>
      </p:pic>
      <p:sp>
        <p:nvSpPr>
          <p:cNvPr id="657" name="Google Shape;657;p45"/>
          <p:cNvSpPr/>
          <p:nvPr/>
        </p:nvSpPr>
        <p:spPr>
          <a:xfrm>
            <a:off x="291308" y="1433050"/>
            <a:ext cx="4766083" cy="3710450"/>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5378"/>
              </a:solidFill>
              <a:latin typeface="Roboto Condensed"/>
              <a:ea typeface="Roboto Condensed"/>
              <a:cs typeface="Roboto Condensed"/>
              <a:sym typeface="Roboto Condensed"/>
            </a:endParaRPr>
          </a:p>
        </p:txBody>
      </p:sp>
      <p:sp>
        <p:nvSpPr>
          <p:cNvPr id="658" name="Google Shape;658;p45"/>
          <p:cNvSpPr txBox="1"/>
          <p:nvPr/>
        </p:nvSpPr>
        <p:spPr>
          <a:xfrm>
            <a:off x="5250714" y="1662798"/>
            <a:ext cx="3555300" cy="2700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1000"/>
              </a:spcBef>
              <a:spcAft>
                <a:spcPts val="0"/>
              </a:spcAft>
              <a:buClr>
                <a:schemeClr val="accent4"/>
              </a:buClr>
              <a:buSzPts val="2400"/>
              <a:buFont typeface="Roboto Condensed Light"/>
              <a:buNone/>
            </a:pPr>
            <a:r>
              <a:rPr lang="en" sz="2400" b="1" i="0" u="none" strike="noStrike" cap="none">
                <a:solidFill>
                  <a:srgbClr val="FF9800"/>
                </a:solidFill>
                <a:latin typeface="Roboto Condensed Light"/>
                <a:ea typeface="Roboto Condensed Light"/>
                <a:cs typeface="Roboto Condensed Light"/>
                <a:sym typeface="Roboto Condensed Light"/>
              </a:rPr>
              <a:t>Internal Meeting Recording</a:t>
            </a:r>
            <a:endParaRPr/>
          </a:p>
          <a:p>
            <a:pPr marL="0" marR="0" lvl="0" indent="0" algn="l" rtl="0">
              <a:lnSpc>
                <a:spcPct val="100000"/>
              </a:lnSpc>
              <a:spcBef>
                <a:spcPts val="2000"/>
              </a:spcBef>
              <a:spcAft>
                <a:spcPts val="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Text files</a:t>
            </a:r>
            <a:endParaRPr sz="2000" b="0" i="0" u="none" strike="noStrike" cap="none">
              <a:solidFill>
                <a:schemeClr val="dk1"/>
              </a:solidFill>
              <a:latin typeface="Roboto Condensed Light"/>
              <a:ea typeface="Roboto Condensed Light"/>
              <a:cs typeface="Roboto Condensed Light"/>
              <a:sym typeface="Roboto Condensed Light"/>
            </a:endParaRPr>
          </a:p>
          <a:p>
            <a:pPr marL="0" marR="0" lvl="0" indent="0" algn="l" rtl="0">
              <a:lnSpc>
                <a:spcPct val="100000"/>
              </a:lnSpc>
              <a:spcBef>
                <a:spcPts val="2000"/>
              </a:spcBef>
              <a:spcAft>
                <a:spcPts val="100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Record brainstorming ideas</a:t>
            </a:r>
            <a:endParaRPr sz="2000" b="0" i="0" u="none" strike="noStrike" cap="none">
              <a:solidFill>
                <a:schemeClr val="dk1"/>
              </a:solidFill>
              <a:latin typeface="Roboto Condensed Light"/>
              <a:ea typeface="Roboto Condensed Light"/>
              <a:cs typeface="Roboto Condensed Light"/>
              <a:sym typeface="Roboto Condensed Light"/>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46"/>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a:t>Google Docs</a:t>
            </a:r>
            <a:endParaRPr sz="2800"/>
          </a:p>
        </p:txBody>
      </p:sp>
      <p:sp>
        <p:nvSpPr>
          <p:cNvPr id="664" name="Google Shape;664;p4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36</a:t>
            </a:fld>
            <a:endParaRPr/>
          </a:p>
        </p:txBody>
      </p:sp>
      <p:grpSp>
        <p:nvGrpSpPr>
          <p:cNvPr id="665" name="Google Shape;665;p46"/>
          <p:cNvGrpSpPr/>
          <p:nvPr/>
        </p:nvGrpSpPr>
        <p:grpSpPr>
          <a:xfrm>
            <a:off x="291308" y="610085"/>
            <a:ext cx="349624" cy="331179"/>
            <a:chOff x="2583100" y="2973775"/>
            <a:chExt cx="461550" cy="437200"/>
          </a:xfrm>
        </p:grpSpPr>
        <p:sp>
          <p:nvSpPr>
            <p:cNvPr id="666" name="Google Shape;666;p46"/>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46"/>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8" name="Google Shape;668;p46"/>
          <p:cNvSpPr/>
          <p:nvPr/>
        </p:nvSpPr>
        <p:spPr>
          <a:xfrm>
            <a:off x="190724" y="1883664"/>
            <a:ext cx="5679724" cy="3264408"/>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F5378"/>
              </a:solidFill>
              <a:latin typeface="Roboto Condensed"/>
              <a:ea typeface="Roboto Condensed"/>
              <a:cs typeface="Roboto Condensed"/>
              <a:sym typeface="Roboto Condensed"/>
            </a:endParaRPr>
          </a:p>
        </p:txBody>
      </p:sp>
      <p:sp>
        <p:nvSpPr>
          <p:cNvPr id="669" name="Google Shape;669;p46"/>
          <p:cNvSpPr txBox="1"/>
          <p:nvPr/>
        </p:nvSpPr>
        <p:spPr>
          <a:xfrm>
            <a:off x="6197345" y="1789403"/>
            <a:ext cx="2841310" cy="2700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1000"/>
              </a:spcBef>
              <a:spcAft>
                <a:spcPts val="0"/>
              </a:spcAft>
              <a:buClr>
                <a:schemeClr val="accent4"/>
              </a:buClr>
              <a:buSzPts val="2400"/>
              <a:buFont typeface="Roboto Condensed Light"/>
              <a:buNone/>
            </a:pPr>
            <a:r>
              <a:rPr lang="en" sz="2400" b="1" i="0" u="none" strike="noStrike" cap="none">
                <a:solidFill>
                  <a:srgbClr val="FF9800"/>
                </a:solidFill>
                <a:latin typeface="Roboto Condensed Light"/>
                <a:ea typeface="Roboto Condensed Light"/>
                <a:cs typeface="Roboto Condensed Light"/>
                <a:sym typeface="Roboto Condensed Light"/>
              </a:rPr>
              <a:t>PPT Collaboration</a:t>
            </a:r>
            <a:endParaRPr/>
          </a:p>
          <a:p>
            <a:pPr marL="0" marR="0" lvl="0" indent="0" algn="l" rtl="0">
              <a:lnSpc>
                <a:spcPct val="100000"/>
              </a:lnSpc>
              <a:spcBef>
                <a:spcPts val="2000"/>
              </a:spcBef>
              <a:spcAft>
                <a:spcPts val="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PPT files</a:t>
            </a:r>
            <a:endParaRPr/>
          </a:p>
          <a:p>
            <a:pPr marL="0" marR="0" lvl="0" indent="0" algn="l" rtl="0">
              <a:lnSpc>
                <a:spcPct val="100000"/>
              </a:lnSpc>
              <a:spcBef>
                <a:spcPts val="2000"/>
              </a:spcBef>
              <a:spcAft>
                <a:spcPts val="1000"/>
              </a:spcAft>
              <a:buClr>
                <a:schemeClr val="accent4"/>
              </a:buClr>
              <a:buSzPts val="2400"/>
              <a:buFont typeface="Roboto Condensed Light"/>
              <a:buNone/>
            </a:pPr>
            <a:r>
              <a:rPr lang="en" sz="2000" b="0" i="0" u="none" strike="noStrike" cap="none">
                <a:solidFill>
                  <a:schemeClr val="dk1"/>
                </a:solidFill>
                <a:latin typeface="Roboto Condensed Light"/>
                <a:ea typeface="Roboto Condensed Light"/>
                <a:cs typeface="Roboto Condensed Light"/>
                <a:sym typeface="Roboto Condensed Light"/>
              </a:rPr>
              <a:t>- Work out together for each presentation with professor or sponsor</a:t>
            </a:r>
            <a:endParaRPr sz="2000" b="0" i="0" u="none" strike="noStrike" cap="none">
              <a:solidFill>
                <a:schemeClr val="dk1"/>
              </a:solidFill>
              <a:latin typeface="Roboto Condensed Light"/>
              <a:ea typeface="Roboto Condensed Light"/>
              <a:cs typeface="Roboto Condensed Light"/>
              <a:sym typeface="Roboto Condensed Light"/>
            </a:endParaRPr>
          </a:p>
        </p:txBody>
      </p:sp>
      <p:pic>
        <p:nvPicPr>
          <p:cNvPr id="670" name="Google Shape;670;p46" descr="图形用户界面, 应用程序, Word&#10;&#10;描述已自动生成"/>
          <p:cNvPicPr preferRelativeResize="0"/>
          <p:nvPr/>
        </p:nvPicPr>
        <p:blipFill rotWithShape="1">
          <a:blip r:embed="rId3">
            <a:alphaModFix/>
          </a:blip>
          <a:srcRect t="5460" r="13142" b="8471"/>
          <a:stretch/>
        </p:blipFill>
        <p:spPr>
          <a:xfrm>
            <a:off x="438688" y="2075688"/>
            <a:ext cx="5194016" cy="241401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7"/>
          <p:cNvSpPr txBox="1">
            <a:spLocks noGrp="1"/>
          </p:cNvSpPr>
          <p:nvPr>
            <p:ph type="ctrTitle"/>
          </p:nvPr>
        </p:nvSpPr>
        <p:spPr>
          <a:xfrm>
            <a:off x="463524" y="2871148"/>
            <a:ext cx="5461788"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Outlook</a:t>
            </a:r>
            <a:endParaRPr sz="6000"/>
          </a:p>
        </p:txBody>
      </p:sp>
      <p:sp>
        <p:nvSpPr>
          <p:cNvPr id="676" name="Google Shape;676;p4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37</a:t>
            </a:fld>
            <a:endParaRPr/>
          </a:p>
        </p:txBody>
      </p:sp>
      <p:sp>
        <p:nvSpPr>
          <p:cNvPr id="677" name="Google Shape;677;p47"/>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6</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8"/>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a:t>Outlook</a:t>
            </a:r>
            <a:endParaRPr sz="2800"/>
          </a:p>
        </p:txBody>
      </p:sp>
      <p:sp>
        <p:nvSpPr>
          <p:cNvPr id="683" name="Google Shape;683;p4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38</a:t>
            </a:fld>
            <a:endParaRPr/>
          </a:p>
        </p:txBody>
      </p:sp>
      <p:grpSp>
        <p:nvGrpSpPr>
          <p:cNvPr id="684" name="Google Shape;684;p48"/>
          <p:cNvGrpSpPr/>
          <p:nvPr/>
        </p:nvGrpSpPr>
        <p:grpSpPr>
          <a:xfrm>
            <a:off x="307844" y="634299"/>
            <a:ext cx="318264" cy="282756"/>
            <a:chOff x="5292575" y="3681900"/>
            <a:chExt cx="420150" cy="373275"/>
          </a:xfrm>
        </p:grpSpPr>
        <p:sp>
          <p:nvSpPr>
            <p:cNvPr id="685" name="Google Shape;685;p48"/>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48"/>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48"/>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48"/>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48"/>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48"/>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48"/>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2" name="Google Shape;692;p48"/>
          <p:cNvSpPr/>
          <p:nvPr/>
        </p:nvSpPr>
        <p:spPr>
          <a:xfrm>
            <a:off x="307844" y="3954200"/>
            <a:ext cx="6569427" cy="95410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2800" b="1" i="0" u="none" strike="noStrike" cap="none">
                <a:solidFill>
                  <a:schemeClr val="accent5"/>
                </a:solidFill>
                <a:latin typeface="Roboto Condensed"/>
                <a:ea typeface="Roboto Condensed"/>
                <a:cs typeface="Roboto Condensed"/>
                <a:sym typeface="Roboto Condensed"/>
              </a:rPr>
              <a:t>We Will    - Finish the project on schedule</a:t>
            </a:r>
            <a:endParaRPr/>
          </a:p>
          <a:p>
            <a:pPr marL="0" marR="0" lvl="0" indent="0" algn="l" rtl="0">
              <a:lnSpc>
                <a:spcPct val="100000"/>
              </a:lnSpc>
              <a:spcBef>
                <a:spcPts val="0"/>
              </a:spcBef>
              <a:spcAft>
                <a:spcPts val="0"/>
              </a:spcAft>
              <a:buNone/>
            </a:pPr>
            <a:r>
              <a:rPr lang="en" sz="2800" b="1" i="0" u="none" strike="noStrike" cap="none">
                <a:solidFill>
                  <a:schemeClr val="accent5"/>
                </a:solidFill>
                <a:latin typeface="Roboto Condensed"/>
                <a:ea typeface="Roboto Condensed"/>
                <a:cs typeface="Roboto Condensed"/>
                <a:sym typeface="Roboto Condensed"/>
              </a:rPr>
              <a:t>                 - Achieve the expectations of RTS </a:t>
            </a:r>
            <a:endParaRPr sz="2800" b="1" i="0" u="none" strike="noStrike" cap="none">
              <a:solidFill>
                <a:schemeClr val="accent5"/>
              </a:solidFill>
              <a:latin typeface="Roboto Condensed"/>
              <a:ea typeface="Roboto Condensed"/>
              <a:cs typeface="Roboto Condensed"/>
              <a:sym typeface="Roboto Condensed"/>
            </a:endParaRPr>
          </a:p>
        </p:txBody>
      </p:sp>
      <p:sp>
        <p:nvSpPr>
          <p:cNvPr id="693" name="Google Shape;693;p48"/>
          <p:cNvSpPr/>
          <p:nvPr/>
        </p:nvSpPr>
        <p:spPr>
          <a:xfrm>
            <a:off x="2117543" y="575188"/>
            <a:ext cx="904477" cy="52322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2800" b="0" i="0" u="none" strike="noStrike" cap="none">
                <a:solidFill>
                  <a:srgbClr val="263248"/>
                </a:solidFill>
                <a:latin typeface="Roboto Condensed"/>
                <a:ea typeface="Roboto Condensed"/>
                <a:cs typeface="Roboto Condensed"/>
                <a:sym typeface="Roboto Condensed"/>
              </a:rPr>
              <a:t>😉</a:t>
            </a:r>
            <a:endParaRPr sz="2800" b="0" i="0" u="none" strike="noStrike" cap="none">
              <a:solidFill>
                <a:srgbClr val="000000"/>
              </a:solidFill>
              <a:latin typeface="Arial"/>
              <a:ea typeface="Arial"/>
              <a:cs typeface="Arial"/>
              <a:sym typeface="Arial"/>
            </a:endParaRPr>
          </a:p>
        </p:txBody>
      </p:sp>
      <p:grpSp>
        <p:nvGrpSpPr>
          <p:cNvPr id="694" name="Google Shape;694;p48"/>
          <p:cNvGrpSpPr/>
          <p:nvPr/>
        </p:nvGrpSpPr>
        <p:grpSpPr>
          <a:xfrm>
            <a:off x="1172978" y="1641971"/>
            <a:ext cx="6798042" cy="1859558"/>
            <a:chOff x="5039" y="0"/>
            <a:chExt cx="6798042" cy="1859558"/>
          </a:xfrm>
        </p:grpSpPr>
        <p:sp>
          <p:nvSpPr>
            <p:cNvPr id="695" name="Google Shape;695;p48"/>
            <p:cNvSpPr/>
            <p:nvPr/>
          </p:nvSpPr>
          <p:spPr>
            <a:xfrm>
              <a:off x="5039" y="0"/>
              <a:ext cx="2037782" cy="1859558"/>
            </a:xfrm>
            <a:prstGeom prst="roundRect">
              <a:avLst>
                <a:gd name="adj" fmla="val 10000"/>
              </a:avLst>
            </a:prstGeom>
            <a:solidFill>
              <a:schemeClr val="accent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8"/>
            <p:cNvSpPr txBox="1"/>
            <p:nvPr/>
          </p:nvSpPr>
          <p:spPr>
            <a:xfrm>
              <a:off x="59504" y="54465"/>
              <a:ext cx="1928852" cy="1750628"/>
            </a:xfrm>
            <a:prstGeom prst="rect">
              <a:avLst/>
            </a:prstGeom>
            <a:noFill/>
            <a:ln>
              <a:noFill/>
            </a:ln>
          </p:spPr>
          <p:txBody>
            <a:bodyPr spcFirstLastPara="1" wrap="square" lIns="106675" tIns="106675" rIns="106675" bIns="10667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0" i="0" u="none" strike="noStrike" cap="none">
                  <a:solidFill>
                    <a:schemeClr val="lt1"/>
                  </a:solidFill>
                  <a:latin typeface="Roboto Condensed Light"/>
                  <a:ea typeface="Roboto Condensed Light"/>
                  <a:cs typeface="Roboto Condensed Light"/>
                  <a:sym typeface="Roboto Condensed Light"/>
                </a:rPr>
                <a:t>Ahead of the original schedule</a:t>
              </a:r>
              <a:endParaRPr sz="2800" b="0" i="0" u="none" strike="noStrike" cap="none">
                <a:solidFill>
                  <a:schemeClr val="lt1"/>
                </a:solidFill>
                <a:latin typeface="Roboto Condensed Light"/>
                <a:ea typeface="Roboto Condensed Light"/>
                <a:cs typeface="Roboto Condensed Light"/>
                <a:sym typeface="Roboto Condensed Light"/>
              </a:endParaRPr>
            </a:p>
          </p:txBody>
        </p:sp>
        <p:sp>
          <p:nvSpPr>
            <p:cNvPr id="697" name="Google Shape;697;p48"/>
            <p:cNvSpPr/>
            <p:nvPr/>
          </p:nvSpPr>
          <p:spPr>
            <a:xfrm>
              <a:off x="2385169" y="0"/>
              <a:ext cx="2037782" cy="1859558"/>
            </a:xfrm>
            <a:prstGeom prst="roundRect">
              <a:avLst>
                <a:gd name="adj" fmla="val 10000"/>
              </a:avLst>
            </a:prstGeom>
            <a:solidFill>
              <a:schemeClr val="accent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8"/>
            <p:cNvSpPr txBox="1"/>
            <p:nvPr/>
          </p:nvSpPr>
          <p:spPr>
            <a:xfrm>
              <a:off x="2439634" y="54465"/>
              <a:ext cx="1928852" cy="1750628"/>
            </a:xfrm>
            <a:prstGeom prst="rect">
              <a:avLst/>
            </a:prstGeom>
            <a:noFill/>
            <a:ln>
              <a:noFill/>
            </a:ln>
          </p:spPr>
          <p:txBody>
            <a:bodyPr spcFirstLastPara="1" wrap="square" lIns="106675" tIns="106675" rIns="106675" bIns="10667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0" i="0" u="none" strike="noStrike" cap="none">
                  <a:solidFill>
                    <a:srgbClr val="FFFFFF"/>
                  </a:solidFill>
                  <a:latin typeface="Roboto Condensed Light"/>
                  <a:ea typeface="Roboto Condensed Light"/>
                  <a:cs typeface="Roboto Condensed Light"/>
                  <a:sym typeface="Roboto Condensed Light"/>
                </a:rPr>
                <a:t>Overcame challenges</a:t>
              </a:r>
              <a:endParaRPr sz="2800" b="0" i="0" u="none" strike="noStrike" cap="none">
                <a:solidFill>
                  <a:srgbClr val="FFFFFF"/>
                </a:solidFill>
                <a:latin typeface="Roboto Condensed Light"/>
                <a:ea typeface="Roboto Condensed Light"/>
                <a:cs typeface="Roboto Condensed Light"/>
                <a:sym typeface="Roboto Condensed Light"/>
              </a:endParaRPr>
            </a:p>
          </p:txBody>
        </p:sp>
        <p:sp>
          <p:nvSpPr>
            <p:cNvPr id="699" name="Google Shape;699;p48"/>
            <p:cNvSpPr/>
            <p:nvPr/>
          </p:nvSpPr>
          <p:spPr>
            <a:xfrm>
              <a:off x="4765299" y="0"/>
              <a:ext cx="2037782" cy="1859558"/>
            </a:xfrm>
            <a:prstGeom prst="roundRect">
              <a:avLst>
                <a:gd name="adj" fmla="val 10000"/>
              </a:avLst>
            </a:prstGeom>
            <a:solidFill>
              <a:schemeClr val="accent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txBox="1"/>
            <p:nvPr/>
          </p:nvSpPr>
          <p:spPr>
            <a:xfrm>
              <a:off x="4819764" y="54465"/>
              <a:ext cx="1928852" cy="1750628"/>
            </a:xfrm>
            <a:prstGeom prst="rect">
              <a:avLst/>
            </a:prstGeom>
            <a:noFill/>
            <a:ln>
              <a:noFill/>
            </a:ln>
          </p:spPr>
          <p:txBody>
            <a:bodyPr spcFirstLastPara="1" wrap="square" lIns="106675" tIns="106675" rIns="106675" bIns="106675"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 sz="2800" b="0" i="0" u="none" strike="noStrike" cap="none">
                  <a:solidFill>
                    <a:srgbClr val="FFFFFF"/>
                  </a:solidFill>
                  <a:latin typeface="Roboto Condensed Light"/>
                  <a:ea typeface="Roboto Condensed Light"/>
                  <a:cs typeface="Roboto Condensed Light"/>
                  <a:sym typeface="Roboto Condensed Light"/>
                </a:rPr>
                <a:t>Stay closely with our sponsor</a:t>
              </a:r>
              <a:endParaRPr sz="2800" b="0" i="0" u="none" strike="noStrike" cap="none">
                <a:solidFill>
                  <a:srgbClr val="FFFFFF"/>
                </a:solidFill>
                <a:latin typeface="Roboto Condensed Light"/>
                <a:ea typeface="Roboto Condensed Light"/>
                <a:cs typeface="Roboto Condensed Light"/>
                <a:sym typeface="Roboto Condensed Light"/>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4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39</a:t>
            </a:fld>
            <a:endParaRPr/>
          </a:p>
        </p:txBody>
      </p:sp>
      <p:sp>
        <p:nvSpPr>
          <p:cNvPr id="706" name="Google Shape;706;p49"/>
          <p:cNvSpPr txBox="1">
            <a:spLocks noGrp="1"/>
          </p:cNvSpPr>
          <p:nvPr>
            <p:ph type="ctrTitle" idx="4294967295"/>
          </p:nvPr>
        </p:nvSpPr>
        <p:spPr>
          <a:xfrm>
            <a:off x="1275150" y="2364400"/>
            <a:ext cx="6593700" cy="115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2000"/>
              <a:buFont typeface="Roboto Condensed"/>
              <a:buNone/>
            </a:pPr>
            <a:r>
              <a:rPr lang="en" sz="6000" b="1" i="0" u="none" strike="noStrike" cap="none">
                <a:solidFill>
                  <a:schemeClr val="accent5"/>
                </a:solidFill>
                <a:latin typeface="Roboto Condensed"/>
                <a:ea typeface="Roboto Condensed"/>
                <a:cs typeface="Roboto Condensed"/>
                <a:sym typeface="Roboto Condensed"/>
              </a:rPr>
              <a:t>THANKS!</a:t>
            </a:r>
            <a:endParaRPr sz="6000" b="1" i="0" u="none" strike="noStrike" cap="none">
              <a:solidFill>
                <a:schemeClr val="accent5"/>
              </a:solidFill>
              <a:latin typeface="Roboto Condensed"/>
              <a:ea typeface="Roboto Condensed"/>
              <a:cs typeface="Roboto Condensed"/>
              <a:sym typeface="Roboto Condensed"/>
            </a:endParaRPr>
          </a:p>
        </p:txBody>
      </p:sp>
      <p:sp>
        <p:nvSpPr>
          <p:cNvPr id="707" name="Google Shape;707;p49"/>
          <p:cNvSpPr txBox="1">
            <a:spLocks noGrp="1"/>
          </p:cNvSpPr>
          <p:nvPr>
            <p:ph type="subTitle" idx="4294967295"/>
          </p:nvPr>
        </p:nvSpPr>
        <p:spPr>
          <a:xfrm>
            <a:off x="1275150" y="3230000"/>
            <a:ext cx="6593700" cy="1342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accent4"/>
              </a:buClr>
              <a:buSzPts val="2400"/>
              <a:buFont typeface="Roboto Condensed Light"/>
              <a:buNone/>
            </a:pPr>
            <a:r>
              <a:rPr lang="en" sz="2800" b="1" i="0" u="none" strike="noStrike" cap="none">
                <a:solidFill>
                  <a:schemeClr val="dk1"/>
                </a:solidFill>
                <a:latin typeface="Roboto Condensed Light"/>
                <a:ea typeface="Roboto Condensed Light"/>
                <a:cs typeface="Roboto Condensed Light"/>
                <a:sym typeface="Roboto Condensed Light"/>
              </a:rPr>
              <a:t>Any questions?</a:t>
            </a:r>
            <a:endParaRPr/>
          </a:p>
        </p:txBody>
      </p:sp>
      <p:grpSp>
        <p:nvGrpSpPr>
          <p:cNvPr id="708" name="Google Shape;708;p49"/>
          <p:cNvGrpSpPr/>
          <p:nvPr/>
        </p:nvGrpSpPr>
        <p:grpSpPr>
          <a:xfrm>
            <a:off x="3996210" y="966817"/>
            <a:ext cx="1197664" cy="1126777"/>
            <a:chOff x="5972700" y="2330200"/>
            <a:chExt cx="411625" cy="387275"/>
          </a:xfrm>
        </p:grpSpPr>
        <p:sp>
          <p:nvSpPr>
            <p:cNvPr id="709" name="Google Shape;709;p4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4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4"/>
          <p:cNvSpPr txBox="1">
            <a:spLocks noGrp="1"/>
          </p:cNvSpPr>
          <p:nvPr>
            <p:ph type="ctrTitle"/>
          </p:nvPr>
        </p:nvSpPr>
        <p:spPr>
          <a:xfrm>
            <a:off x="463525" y="2871148"/>
            <a:ext cx="4094400"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Introduction</a:t>
            </a:r>
            <a:endParaRPr sz="6000"/>
          </a:p>
        </p:txBody>
      </p:sp>
      <p:sp>
        <p:nvSpPr>
          <p:cNvPr id="216" name="Google Shape;216;p1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4</a:t>
            </a:fld>
            <a:endParaRPr/>
          </a:p>
        </p:txBody>
      </p:sp>
      <p:sp>
        <p:nvSpPr>
          <p:cNvPr id="217" name="Google Shape;217;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1</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5"/>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Vision &amp; Goals</a:t>
            </a:r>
            <a:endParaRPr sz="2800" dirty="0"/>
          </a:p>
        </p:txBody>
      </p:sp>
      <p:sp>
        <p:nvSpPr>
          <p:cNvPr id="223" name="Google Shape;223;p15"/>
          <p:cNvSpPr txBox="1">
            <a:spLocks noGrp="1"/>
          </p:cNvSpPr>
          <p:nvPr>
            <p:ph type="body" idx="2"/>
          </p:nvPr>
        </p:nvSpPr>
        <p:spPr>
          <a:xfrm>
            <a:off x="4341310" y="1744425"/>
            <a:ext cx="4020390" cy="1755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Clr>
                <a:schemeClr val="dk1"/>
              </a:buClr>
              <a:buSzPts val="1100"/>
              <a:buFont typeface="Arial"/>
              <a:buNone/>
            </a:pPr>
            <a:r>
              <a:rPr lang="en" b="1">
                <a:solidFill>
                  <a:srgbClr val="FF9800"/>
                </a:solidFill>
              </a:rPr>
              <a:t>Goals</a:t>
            </a:r>
            <a:endParaRPr>
              <a:solidFill>
                <a:srgbClr val="FF9800"/>
              </a:solidFill>
            </a:endParaRPr>
          </a:p>
          <a:p>
            <a:pPr marL="0" lvl="0" indent="0" algn="l" rtl="0">
              <a:lnSpc>
                <a:spcPct val="100000"/>
              </a:lnSpc>
              <a:spcBef>
                <a:spcPts val="600"/>
              </a:spcBef>
              <a:spcAft>
                <a:spcPts val="0"/>
              </a:spcAft>
              <a:buClr>
                <a:schemeClr val="dk1"/>
              </a:buClr>
              <a:buSzPts val="1100"/>
              <a:buNone/>
            </a:pPr>
            <a:r>
              <a:rPr lang="en" sz="1600"/>
              <a:t>Identify potential causes of preventable accidents.</a:t>
            </a:r>
            <a:endParaRPr/>
          </a:p>
          <a:p>
            <a:pPr marL="0" lvl="0" indent="0" algn="l" rtl="0">
              <a:lnSpc>
                <a:spcPct val="100000"/>
              </a:lnSpc>
              <a:spcBef>
                <a:spcPts val="600"/>
              </a:spcBef>
              <a:spcAft>
                <a:spcPts val="0"/>
              </a:spcAft>
              <a:buClr>
                <a:schemeClr val="dk1"/>
              </a:buClr>
              <a:buSzPts val="1100"/>
              <a:buNone/>
            </a:pPr>
            <a:endParaRPr sz="1600"/>
          </a:p>
          <a:p>
            <a:pPr marL="0" lvl="0" indent="0" algn="l" rtl="0">
              <a:lnSpc>
                <a:spcPct val="100000"/>
              </a:lnSpc>
              <a:spcBef>
                <a:spcPts val="600"/>
              </a:spcBef>
              <a:spcAft>
                <a:spcPts val="0"/>
              </a:spcAft>
              <a:buClr>
                <a:schemeClr val="dk1"/>
              </a:buClr>
              <a:buSzPts val="1100"/>
              <a:buNone/>
            </a:pPr>
            <a:r>
              <a:rPr lang="en" sz="1600"/>
              <a:t>Deliver reusable models to predict future preventable accidents.</a:t>
            </a:r>
            <a:endParaRPr/>
          </a:p>
          <a:p>
            <a:pPr marL="0" lvl="0" indent="0" algn="l" rtl="0">
              <a:lnSpc>
                <a:spcPct val="100000"/>
              </a:lnSpc>
              <a:spcBef>
                <a:spcPts val="600"/>
              </a:spcBef>
              <a:spcAft>
                <a:spcPts val="0"/>
              </a:spcAft>
              <a:buClr>
                <a:schemeClr val="dk1"/>
              </a:buClr>
              <a:buSzPts val="1100"/>
              <a:buNone/>
            </a:pPr>
            <a:endParaRPr sz="1200"/>
          </a:p>
          <a:p>
            <a:pPr marL="0" lvl="0" indent="0" algn="l" rtl="0">
              <a:lnSpc>
                <a:spcPct val="100000"/>
              </a:lnSpc>
              <a:spcBef>
                <a:spcPts val="600"/>
              </a:spcBef>
              <a:spcAft>
                <a:spcPts val="1000"/>
              </a:spcAft>
              <a:buSzPts val="2000"/>
              <a:buNone/>
            </a:pPr>
            <a:endParaRPr sz="1200" b="1"/>
          </a:p>
        </p:txBody>
      </p:sp>
      <p:sp>
        <p:nvSpPr>
          <p:cNvPr id="224" name="Google Shape;224;p1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5</a:t>
            </a:fld>
            <a:endParaRPr/>
          </a:p>
        </p:txBody>
      </p:sp>
      <p:sp>
        <p:nvSpPr>
          <p:cNvPr id="225" name="Google Shape;225;p15"/>
          <p:cNvSpPr txBox="1">
            <a:spLocks noGrp="1"/>
          </p:cNvSpPr>
          <p:nvPr>
            <p:ph type="body" idx="1"/>
          </p:nvPr>
        </p:nvSpPr>
        <p:spPr>
          <a:xfrm>
            <a:off x="814275" y="1744425"/>
            <a:ext cx="3084300" cy="1755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Clr>
                <a:schemeClr val="dk1"/>
              </a:buClr>
              <a:buSzPts val="1100"/>
              <a:buFont typeface="Arial"/>
              <a:buNone/>
            </a:pPr>
            <a:r>
              <a:rPr lang="en" b="1">
                <a:solidFill>
                  <a:srgbClr val="FF9800"/>
                </a:solidFill>
              </a:rPr>
              <a:t>Vision</a:t>
            </a:r>
            <a:endParaRPr>
              <a:solidFill>
                <a:srgbClr val="FF9800"/>
              </a:solidFill>
            </a:endParaRPr>
          </a:p>
          <a:p>
            <a:pPr marL="0" lvl="0" indent="0" algn="l" rtl="0">
              <a:lnSpc>
                <a:spcPct val="100000"/>
              </a:lnSpc>
              <a:spcBef>
                <a:spcPts val="600"/>
              </a:spcBef>
              <a:spcAft>
                <a:spcPts val="0"/>
              </a:spcAft>
              <a:buClr>
                <a:schemeClr val="dk1"/>
              </a:buClr>
              <a:buSzPts val="1100"/>
              <a:buNone/>
            </a:pPr>
            <a:r>
              <a:rPr lang="en" sz="1600"/>
              <a:t>Reduce future preventable accidents and improve safety. </a:t>
            </a:r>
            <a:endParaRPr/>
          </a:p>
          <a:p>
            <a:pPr marL="0" lvl="0" indent="0" algn="l" rtl="0">
              <a:lnSpc>
                <a:spcPct val="100000"/>
              </a:lnSpc>
              <a:spcBef>
                <a:spcPts val="600"/>
              </a:spcBef>
              <a:spcAft>
                <a:spcPts val="0"/>
              </a:spcAft>
              <a:buClr>
                <a:schemeClr val="dk1"/>
              </a:buClr>
              <a:buSzPts val="1100"/>
              <a:buNone/>
            </a:pPr>
            <a:endParaRPr sz="1200"/>
          </a:p>
          <a:p>
            <a:pPr marL="0" lvl="0" indent="0" algn="l" rtl="0">
              <a:lnSpc>
                <a:spcPct val="100000"/>
              </a:lnSpc>
              <a:spcBef>
                <a:spcPts val="600"/>
              </a:spcBef>
              <a:spcAft>
                <a:spcPts val="0"/>
              </a:spcAft>
              <a:buClr>
                <a:schemeClr val="dk1"/>
              </a:buClr>
              <a:buSzPts val="1100"/>
              <a:buFont typeface="Arial"/>
              <a:buNone/>
            </a:pPr>
            <a:endParaRPr sz="1200"/>
          </a:p>
          <a:p>
            <a:pPr marL="0" lvl="0" indent="0" algn="l" rtl="0">
              <a:lnSpc>
                <a:spcPct val="100000"/>
              </a:lnSpc>
              <a:spcBef>
                <a:spcPts val="600"/>
              </a:spcBef>
              <a:spcAft>
                <a:spcPts val="1000"/>
              </a:spcAft>
              <a:buSzPts val="2000"/>
              <a:buNone/>
            </a:pPr>
            <a:endParaRPr/>
          </a:p>
        </p:txBody>
      </p:sp>
      <p:grpSp>
        <p:nvGrpSpPr>
          <p:cNvPr id="21" name="Google Shape;259;p17">
            <a:extLst>
              <a:ext uri="{FF2B5EF4-FFF2-40B4-BE49-F238E27FC236}">
                <a16:creationId xmlns:a16="http://schemas.microsoft.com/office/drawing/2014/main" id="{039D5C8F-0215-C941-A679-5A47F1D2A725}"/>
              </a:ext>
            </a:extLst>
          </p:cNvPr>
          <p:cNvGrpSpPr/>
          <p:nvPr/>
        </p:nvGrpSpPr>
        <p:grpSpPr>
          <a:xfrm>
            <a:off x="283552" y="610550"/>
            <a:ext cx="330270" cy="330251"/>
            <a:chOff x="1923675" y="1633650"/>
            <a:chExt cx="436000" cy="435975"/>
          </a:xfrm>
        </p:grpSpPr>
        <p:sp>
          <p:nvSpPr>
            <p:cNvPr id="22" name="Google Shape;260;p17">
              <a:extLst>
                <a:ext uri="{FF2B5EF4-FFF2-40B4-BE49-F238E27FC236}">
                  <a16:creationId xmlns:a16="http://schemas.microsoft.com/office/drawing/2014/main" id="{62C0EE72-ADF2-5845-AE59-CA1D5B600854}"/>
                </a:ext>
              </a:extLst>
            </p:cNvPr>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61;p17">
              <a:extLst>
                <a:ext uri="{FF2B5EF4-FFF2-40B4-BE49-F238E27FC236}">
                  <a16:creationId xmlns:a16="http://schemas.microsoft.com/office/drawing/2014/main" id="{550513E3-F456-364F-825F-079DE5A492FD}"/>
                </a:ext>
              </a:extLst>
            </p:cNvPr>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62;p17">
              <a:extLst>
                <a:ext uri="{FF2B5EF4-FFF2-40B4-BE49-F238E27FC236}">
                  <a16:creationId xmlns:a16="http://schemas.microsoft.com/office/drawing/2014/main" id="{293AD595-1B27-1246-90A2-27DD6F56F4DD}"/>
                </a:ext>
              </a:extLst>
            </p:cNvPr>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63;p17">
              <a:extLst>
                <a:ext uri="{FF2B5EF4-FFF2-40B4-BE49-F238E27FC236}">
                  <a16:creationId xmlns:a16="http://schemas.microsoft.com/office/drawing/2014/main" id="{A58CB695-1E46-C344-94A0-949465D674BB}"/>
                </a:ext>
              </a:extLst>
            </p:cNvPr>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4;p17">
              <a:extLst>
                <a:ext uri="{FF2B5EF4-FFF2-40B4-BE49-F238E27FC236}">
                  <a16:creationId xmlns:a16="http://schemas.microsoft.com/office/drawing/2014/main" id="{8FA7F706-2476-9441-BEC3-0C6119CCDFFB}"/>
                </a:ext>
              </a:extLst>
            </p:cNvPr>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65;p17">
              <a:extLst>
                <a:ext uri="{FF2B5EF4-FFF2-40B4-BE49-F238E27FC236}">
                  <a16:creationId xmlns:a16="http://schemas.microsoft.com/office/drawing/2014/main" id="{6FB562AC-9CF8-0C40-B6AE-85EC1E365887}"/>
                </a:ext>
              </a:extLst>
            </p:cNvPr>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6"/>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Techniques</a:t>
            </a:r>
            <a:endParaRPr sz="2800" dirty="0"/>
          </a:p>
        </p:txBody>
      </p:sp>
      <p:sp>
        <p:nvSpPr>
          <p:cNvPr id="246" name="Google Shape;246;p16"/>
          <p:cNvSpPr txBox="1">
            <a:spLocks noGrp="1"/>
          </p:cNvSpPr>
          <p:nvPr>
            <p:ph type="body" idx="1"/>
          </p:nvPr>
        </p:nvSpPr>
        <p:spPr>
          <a:xfrm>
            <a:off x="814275" y="1533100"/>
            <a:ext cx="7395600" cy="3145500"/>
          </a:xfrm>
          <a:prstGeom prst="rect">
            <a:avLst/>
          </a:prstGeom>
          <a:noFill/>
          <a:ln>
            <a:noFill/>
          </a:ln>
        </p:spPr>
        <p:txBody>
          <a:bodyPr spcFirstLastPara="1" wrap="square" lIns="91425" tIns="91425" rIns="91425" bIns="91425" anchor="ctr" anchorCtr="0">
            <a:noAutofit/>
          </a:bodyPr>
          <a:lstStyle/>
          <a:p>
            <a:pPr marL="457200" lvl="0" indent="-317500" algn="l" rtl="0">
              <a:lnSpc>
                <a:spcPct val="100000"/>
              </a:lnSpc>
              <a:spcBef>
                <a:spcPts val="0"/>
              </a:spcBef>
              <a:spcAft>
                <a:spcPts val="0"/>
              </a:spcAft>
              <a:buSzPts val="1400"/>
              <a:buChar char="▰"/>
            </a:pPr>
            <a:r>
              <a:rPr lang="en" sz="1400" b="1">
                <a:solidFill>
                  <a:srgbClr val="222222"/>
                </a:solidFill>
                <a:highlight>
                  <a:srgbClr val="FFFFFF"/>
                </a:highlight>
                <a:latin typeface="Arial"/>
                <a:ea typeface="Arial"/>
                <a:cs typeface="Arial"/>
                <a:sym typeface="Arial"/>
              </a:rPr>
              <a:t>Confusion Matrix </a:t>
            </a:r>
            <a:r>
              <a:rPr lang="en" sz="1400">
                <a:solidFill>
                  <a:srgbClr val="292929"/>
                </a:solidFill>
                <a:highlight>
                  <a:srgbClr val="FFFFFF"/>
                </a:highlight>
                <a:latin typeface="Arial"/>
                <a:ea typeface="Arial"/>
                <a:cs typeface="Arial"/>
                <a:sym typeface="Arial"/>
              </a:rPr>
              <a:t>is a performance measurement for machine learning classification problem where output can be two or more classes.</a:t>
            </a:r>
            <a:endParaRPr sz="1400" b="1">
              <a:solidFill>
                <a:srgbClr val="222222"/>
              </a:solidFill>
              <a:highlight>
                <a:srgbClr val="FFFFFF"/>
              </a:highlight>
              <a:latin typeface="Arial"/>
              <a:ea typeface="Arial"/>
              <a:cs typeface="Arial"/>
              <a:sym typeface="Arial"/>
            </a:endParaRPr>
          </a:p>
          <a:p>
            <a:pPr marL="0" lvl="0" indent="0" algn="l" rtl="0">
              <a:lnSpc>
                <a:spcPct val="100000"/>
              </a:lnSpc>
              <a:spcBef>
                <a:spcPts val="0"/>
              </a:spcBef>
              <a:spcAft>
                <a:spcPts val="0"/>
              </a:spcAft>
              <a:buNone/>
            </a:pPr>
            <a:endParaRPr sz="1400" b="1">
              <a:solidFill>
                <a:srgbClr val="222222"/>
              </a:solidFill>
              <a:highlight>
                <a:srgbClr val="FFFFFF"/>
              </a:highlight>
              <a:latin typeface="Arial"/>
              <a:ea typeface="Arial"/>
              <a:cs typeface="Arial"/>
              <a:sym typeface="Arial"/>
            </a:endParaRPr>
          </a:p>
          <a:p>
            <a:pPr marL="457200" lvl="0" indent="-317500" algn="l" rtl="0">
              <a:lnSpc>
                <a:spcPct val="100000"/>
              </a:lnSpc>
              <a:spcBef>
                <a:spcPts val="0"/>
              </a:spcBef>
              <a:spcAft>
                <a:spcPts val="0"/>
              </a:spcAft>
              <a:buSzPts val="1400"/>
              <a:buFont typeface="Arial"/>
              <a:buChar char="▰"/>
            </a:pPr>
            <a:r>
              <a:rPr lang="en" sz="1400" b="1">
                <a:solidFill>
                  <a:srgbClr val="292929"/>
                </a:solidFill>
                <a:highlight>
                  <a:srgbClr val="FFFFFF"/>
                </a:highlight>
                <a:latin typeface="Arial"/>
                <a:ea typeface="Arial"/>
                <a:cs typeface="Arial"/>
                <a:sym typeface="Arial"/>
              </a:rPr>
              <a:t>AUC - ROC</a:t>
            </a:r>
            <a:r>
              <a:rPr lang="en" sz="1400">
                <a:solidFill>
                  <a:srgbClr val="292929"/>
                </a:solidFill>
                <a:highlight>
                  <a:srgbClr val="FFFFFF"/>
                </a:highlight>
                <a:latin typeface="Arial"/>
                <a:ea typeface="Arial"/>
                <a:cs typeface="Arial"/>
                <a:sym typeface="Arial"/>
              </a:rPr>
              <a:t> curve is a performance measurement for classification problem at various thresholds settings.</a:t>
            </a:r>
            <a:endParaRPr sz="1400">
              <a:solidFill>
                <a:srgbClr val="292929"/>
              </a:solidFill>
              <a:highlight>
                <a:srgbClr val="FFFFFF"/>
              </a:highlight>
              <a:latin typeface="Arial"/>
              <a:ea typeface="Arial"/>
              <a:cs typeface="Arial"/>
              <a:sym typeface="Arial"/>
            </a:endParaRPr>
          </a:p>
          <a:p>
            <a:pPr marL="457200" lvl="0" indent="0" algn="l" rtl="0">
              <a:lnSpc>
                <a:spcPct val="100000"/>
              </a:lnSpc>
              <a:spcBef>
                <a:spcPts val="0"/>
              </a:spcBef>
              <a:spcAft>
                <a:spcPts val="0"/>
              </a:spcAft>
              <a:buNone/>
            </a:pPr>
            <a:endParaRPr sz="1400">
              <a:solidFill>
                <a:srgbClr val="292929"/>
              </a:solidFill>
              <a:highlight>
                <a:srgbClr val="FFFFFF"/>
              </a:highlight>
              <a:latin typeface="Arial"/>
              <a:ea typeface="Arial"/>
              <a:cs typeface="Arial"/>
              <a:sym typeface="Arial"/>
            </a:endParaRPr>
          </a:p>
          <a:p>
            <a:pPr marL="457200" lvl="0" indent="-317500" algn="l" rtl="0">
              <a:lnSpc>
                <a:spcPct val="100000"/>
              </a:lnSpc>
              <a:spcBef>
                <a:spcPts val="0"/>
              </a:spcBef>
              <a:spcAft>
                <a:spcPts val="0"/>
              </a:spcAft>
              <a:buSzPts val="1400"/>
              <a:buChar char="▰"/>
            </a:pPr>
            <a:r>
              <a:rPr lang="en" sz="1400" b="1">
                <a:solidFill>
                  <a:srgbClr val="222222"/>
                </a:solidFill>
                <a:highlight>
                  <a:srgbClr val="FFFFFF"/>
                </a:highlight>
                <a:latin typeface="Arial"/>
                <a:ea typeface="Arial"/>
                <a:cs typeface="Arial"/>
                <a:sym typeface="Arial"/>
              </a:rPr>
              <a:t>Autoregression</a:t>
            </a:r>
            <a:r>
              <a:rPr lang="en" sz="1400">
                <a:solidFill>
                  <a:srgbClr val="222222"/>
                </a:solidFill>
                <a:highlight>
                  <a:srgbClr val="FFFFFF"/>
                </a:highlight>
                <a:latin typeface="Arial"/>
                <a:ea typeface="Arial"/>
                <a:cs typeface="Arial"/>
                <a:sym typeface="Arial"/>
              </a:rPr>
              <a:t> is a time series model that uses observations from previous time steps as input to predict the value at the next time step.</a:t>
            </a:r>
            <a:endParaRPr sz="1400">
              <a:solidFill>
                <a:srgbClr val="222222"/>
              </a:solidFill>
              <a:highlight>
                <a:srgbClr val="FFFFFF"/>
              </a:highlight>
              <a:latin typeface="Arial"/>
              <a:ea typeface="Arial"/>
              <a:cs typeface="Arial"/>
              <a:sym typeface="Arial"/>
            </a:endParaRPr>
          </a:p>
          <a:p>
            <a:pPr marL="457200" lvl="0" indent="0" algn="l" rtl="0">
              <a:lnSpc>
                <a:spcPct val="100000"/>
              </a:lnSpc>
              <a:spcBef>
                <a:spcPts val="0"/>
              </a:spcBef>
              <a:spcAft>
                <a:spcPts val="0"/>
              </a:spcAft>
              <a:buNone/>
            </a:pPr>
            <a:endParaRPr sz="1400">
              <a:solidFill>
                <a:srgbClr val="222222"/>
              </a:solidFill>
              <a:highlight>
                <a:srgbClr val="FFFFFF"/>
              </a:highlight>
              <a:latin typeface="Arial"/>
              <a:ea typeface="Arial"/>
              <a:cs typeface="Arial"/>
              <a:sym typeface="Arial"/>
            </a:endParaRPr>
          </a:p>
          <a:p>
            <a:pPr marL="457200" lvl="0" indent="-317500" algn="l" rtl="0">
              <a:lnSpc>
                <a:spcPct val="100000"/>
              </a:lnSpc>
              <a:spcBef>
                <a:spcPts val="1000"/>
              </a:spcBef>
              <a:spcAft>
                <a:spcPts val="0"/>
              </a:spcAft>
              <a:buSzPts val="1400"/>
              <a:buChar char="▰"/>
            </a:pPr>
            <a:r>
              <a:rPr lang="en" sz="1400" b="1">
                <a:solidFill>
                  <a:srgbClr val="222222"/>
                </a:solidFill>
                <a:highlight>
                  <a:srgbClr val="FFFFFF"/>
                </a:highlight>
                <a:latin typeface="Arial"/>
                <a:ea typeface="Arial"/>
                <a:cs typeface="Arial"/>
                <a:sym typeface="Arial"/>
              </a:rPr>
              <a:t>CNN  </a:t>
            </a:r>
            <a:r>
              <a:rPr lang="en" sz="1400">
                <a:solidFill>
                  <a:srgbClr val="222222"/>
                </a:solidFill>
                <a:highlight>
                  <a:srgbClr val="FFFFFF"/>
                </a:highlight>
                <a:latin typeface="Arial"/>
                <a:ea typeface="Arial"/>
                <a:cs typeface="Arial"/>
                <a:sym typeface="Arial"/>
              </a:rPr>
              <a:t>In deep learning, a convolutional neural network (CNN, or ConvNet) is a class of deep neural networks, most commonly applied to analyzing visual imagery.</a:t>
            </a:r>
            <a:endParaRPr sz="1400">
              <a:solidFill>
                <a:srgbClr val="222222"/>
              </a:solidFill>
              <a:highlight>
                <a:srgbClr val="FFFFFF"/>
              </a:highlight>
              <a:latin typeface="Arial"/>
              <a:ea typeface="Arial"/>
              <a:cs typeface="Arial"/>
              <a:sym typeface="Arial"/>
            </a:endParaRPr>
          </a:p>
          <a:p>
            <a:pPr marL="457200" lvl="0" indent="0" algn="l" rtl="0">
              <a:lnSpc>
                <a:spcPct val="100000"/>
              </a:lnSpc>
              <a:spcBef>
                <a:spcPts val="1000"/>
              </a:spcBef>
              <a:spcAft>
                <a:spcPts val="0"/>
              </a:spcAft>
              <a:buNone/>
            </a:pPr>
            <a:endParaRPr sz="1200">
              <a:solidFill>
                <a:srgbClr val="222222"/>
              </a:solidFill>
              <a:highlight>
                <a:srgbClr val="FFFFFF"/>
              </a:highlight>
              <a:latin typeface="Arial"/>
              <a:ea typeface="Arial"/>
              <a:cs typeface="Arial"/>
              <a:sym typeface="Arial"/>
            </a:endParaRPr>
          </a:p>
        </p:txBody>
      </p:sp>
      <p:sp>
        <p:nvSpPr>
          <p:cNvPr id="247" name="Google Shape;247;p1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6</a:t>
            </a:fld>
            <a:endParaRPr/>
          </a:p>
        </p:txBody>
      </p:sp>
      <p:grpSp>
        <p:nvGrpSpPr>
          <p:cNvPr id="10" name="Google Shape;259;p17">
            <a:extLst>
              <a:ext uri="{FF2B5EF4-FFF2-40B4-BE49-F238E27FC236}">
                <a16:creationId xmlns:a16="http://schemas.microsoft.com/office/drawing/2014/main" id="{FC7C6C5E-5D1A-A540-8D02-2EAA69B9A792}"/>
              </a:ext>
            </a:extLst>
          </p:cNvPr>
          <p:cNvGrpSpPr/>
          <p:nvPr/>
        </p:nvGrpSpPr>
        <p:grpSpPr>
          <a:xfrm>
            <a:off x="283552" y="610550"/>
            <a:ext cx="330270" cy="330251"/>
            <a:chOff x="1923675" y="1633650"/>
            <a:chExt cx="436000" cy="435975"/>
          </a:xfrm>
        </p:grpSpPr>
        <p:sp>
          <p:nvSpPr>
            <p:cNvPr id="11" name="Google Shape;260;p17">
              <a:extLst>
                <a:ext uri="{FF2B5EF4-FFF2-40B4-BE49-F238E27FC236}">
                  <a16:creationId xmlns:a16="http://schemas.microsoft.com/office/drawing/2014/main" id="{1338A86B-0CB3-424B-AC2A-BB89A45D9AE4}"/>
                </a:ext>
              </a:extLst>
            </p:cNvPr>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261;p17">
              <a:extLst>
                <a:ext uri="{FF2B5EF4-FFF2-40B4-BE49-F238E27FC236}">
                  <a16:creationId xmlns:a16="http://schemas.microsoft.com/office/drawing/2014/main" id="{38DC9C96-EE75-774F-AB92-4200CBDE69FE}"/>
                </a:ext>
              </a:extLst>
            </p:cNvPr>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62;p17">
              <a:extLst>
                <a:ext uri="{FF2B5EF4-FFF2-40B4-BE49-F238E27FC236}">
                  <a16:creationId xmlns:a16="http://schemas.microsoft.com/office/drawing/2014/main" id="{8178C82A-755F-694F-A874-DFF4B84A0B96}"/>
                </a:ext>
              </a:extLst>
            </p:cNvPr>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263;p17">
              <a:extLst>
                <a:ext uri="{FF2B5EF4-FFF2-40B4-BE49-F238E27FC236}">
                  <a16:creationId xmlns:a16="http://schemas.microsoft.com/office/drawing/2014/main" id="{74509812-3757-2340-B52F-7D24231F804A}"/>
                </a:ext>
              </a:extLst>
            </p:cNvPr>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64;p17">
              <a:extLst>
                <a:ext uri="{FF2B5EF4-FFF2-40B4-BE49-F238E27FC236}">
                  <a16:creationId xmlns:a16="http://schemas.microsoft.com/office/drawing/2014/main" id="{23380048-188D-5843-A72E-DDEE740700F5}"/>
                </a:ext>
              </a:extLst>
            </p:cNvPr>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265;p17">
              <a:extLst>
                <a:ext uri="{FF2B5EF4-FFF2-40B4-BE49-F238E27FC236}">
                  <a16:creationId xmlns:a16="http://schemas.microsoft.com/office/drawing/2014/main" id="{E1E5D9C7-8BD3-8F48-8B9A-1867C08D1236}"/>
                </a:ext>
              </a:extLst>
            </p:cNvPr>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7"/>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Progress</a:t>
            </a:r>
            <a:endParaRPr sz="2800" dirty="0"/>
          </a:p>
        </p:txBody>
      </p:sp>
      <p:sp>
        <p:nvSpPr>
          <p:cNvPr id="258" name="Google Shape;258;p1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7</a:t>
            </a:fld>
            <a:endParaRPr/>
          </a:p>
        </p:txBody>
      </p:sp>
      <p:grpSp>
        <p:nvGrpSpPr>
          <p:cNvPr id="259" name="Google Shape;259;p17"/>
          <p:cNvGrpSpPr/>
          <p:nvPr/>
        </p:nvGrpSpPr>
        <p:grpSpPr>
          <a:xfrm>
            <a:off x="283552" y="610550"/>
            <a:ext cx="330270" cy="330251"/>
            <a:chOff x="1923675" y="1633650"/>
            <a:chExt cx="436000" cy="435975"/>
          </a:xfrm>
        </p:grpSpPr>
        <p:sp>
          <p:nvSpPr>
            <p:cNvPr id="260" name="Google Shape;260;p17"/>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17"/>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17"/>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17"/>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17"/>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17"/>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 name="Google Shape;266;p17"/>
          <p:cNvGrpSpPr/>
          <p:nvPr/>
        </p:nvGrpSpPr>
        <p:grpSpPr>
          <a:xfrm>
            <a:off x="303226" y="2169991"/>
            <a:ext cx="8603855" cy="930146"/>
            <a:chOff x="3994" y="733596"/>
            <a:chExt cx="8603855" cy="930146"/>
          </a:xfrm>
        </p:grpSpPr>
        <p:sp>
          <p:nvSpPr>
            <p:cNvPr id="267" name="Google Shape;267;p17"/>
            <p:cNvSpPr/>
            <p:nvPr/>
          </p:nvSpPr>
          <p:spPr>
            <a:xfrm>
              <a:off x="3994" y="733596"/>
              <a:ext cx="2325366" cy="930146"/>
            </a:xfrm>
            <a:prstGeom prst="chevron">
              <a:avLst>
                <a:gd name="adj" fmla="val 50000"/>
              </a:avLst>
            </a:prstGeom>
            <a:solidFill>
              <a:srgbClr val="222D4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txBox="1"/>
            <p:nvPr/>
          </p:nvSpPr>
          <p:spPr>
            <a:xfrm>
              <a:off x="469067" y="733596"/>
              <a:ext cx="1395220" cy="930146"/>
            </a:xfrm>
            <a:prstGeom prst="rect">
              <a:avLst/>
            </a:prstGeom>
            <a:noFill/>
            <a:ln>
              <a:noFill/>
            </a:ln>
          </p:spPr>
          <p:txBody>
            <a:bodyPr spcFirstLastPara="1" wrap="square" lIns="48000" tIns="16000" rIns="16000" bIns="160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Project Assigned</a:t>
              </a:r>
              <a:endParaRPr/>
            </a:p>
            <a:p>
              <a:pPr marL="0" marR="0" lvl="0" indent="0" algn="ctr" rtl="0">
                <a:lnSpc>
                  <a:spcPct val="90000"/>
                </a:lnSpc>
                <a:spcBef>
                  <a:spcPts val="42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09/21</a:t>
              </a:r>
              <a:endParaRPr sz="1200" b="0" i="0" u="none" strike="noStrike" cap="none">
                <a:solidFill>
                  <a:schemeClr val="lt1"/>
                </a:solidFill>
                <a:latin typeface="Arial"/>
                <a:ea typeface="Arial"/>
                <a:cs typeface="Arial"/>
                <a:sym typeface="Arial"/>
              </a:endParaRPr>
            </a:p>
          </p:txBody>
        </p:sp>
        <p:sp>
          <p:nvSpPr>
            <p:cNvPr id="269" name="Google Shape;269;p17"/>
            <p:cNvSpPr/>
            <p:nvPr/>
          </p:nvSpPr>
          <p:spPr>
            <a:xfrm>
              <a:off x="2096824" y="733596"/>
              <a:ext cx="2325366" cy="930146"/>
            </a:xfrm>
            <a:prstGeom prst="chevron">
              <a:avLst>
                <a:gd name="adj" fmla="val 50000"/>
              </a:avLst>
            </a:prstGeom>
            <a:solidFill>
              <a:srgbClr val="414D67"/>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7"/>
            <p:cNvSpPr txBox="1"/>
            <p:nvPr/>
          </p:nvSpPr>
          <p:spPr>
            <a:xfrm>
              <a:off x="2561897" y="733596"/>
              <a:ext cx="1395220" cy="930146"/>
            </a:xfrm>
            <a:prstGeom prst="rect">
              <a:avLst/>
            </a:prstGeom>
            <a:noFill/>
            <a:ln>
              <a:noFill/>
            </a:ln>
          </p:spPr>
          <p:txBody>
            <a:bodyPr spcFirstLastPara="1" wrap="square" lIns="48000" tIns="16000" rIns="16000" bIns="160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Presented our plan to sponsor</a:t>
              </a:r>
              <a:endParaRPr/>
            </a:p>
            <a:p>
              <a:pPr marL="0" marR="0" lvl="0" indent="0" algn="ctr" rtl="0">
                <a:lnSpc>
                  <a:spcPct val="90000"/>
                </a:lnSpc>
                <a:spcBef>
                  <a:spcPts val="42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09/28</a:t>
              </a:r>
              <a:endParaRPr sz="1200" b="0" i="0" u="none" strike="noStrike" cap="none">
                <a:solidFill>
                  <a:schemeClr val="lt1"/>
                </a:solidFill>
                <a:latin typeface="Arial"/>
                <a:ea typeface="Arial"/>
                <a:cs typeface="Arial"/>
                <a:sym typeface="Arial"/>
              </a:endParaRPr>
            </a:p>
          </p:txBody>
        </p:sp>
        <p:sp>
          <p:nvSpPr>
            <p:cNvPr id="271" name="Google Shape;271;p17"/>
            <p:cNvSpPr/>
            <p:nvPr/>
          </p:nvSpPr>
          <p:spPr>
            <a:xfrm>
              <a:off x="4189653" y="733596"/>
              <a:ext cx="2325366" cy="930146"/>
            </a:xfrm>
            <a:prstGeom prst="chevron">
              <a:avLst>
                <a:gd name="adj" fmla="val 50000"/>
              </a:avLst>
            </a:prstGeom>
            <a:solidFill>
              <a:srgbClr val="697086"/>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7"/>
            <p:cNvSpPr txBox="1"/>
            <p:nvPr/>
          </p:nvSpPr>
          <p:spPr>
            <a:xfrm>
              <a:off x="4654726" y="733596"/>
              <a:ext cx="1395220" cy="930146"/>
            </a:xfrm>
            <a:prstGeom prst="rect">
              <a:avLst/>
            </a:prstGeom>
            <a:noFill/>
            <a:ln>
              <a:noFill/>
            </a:ln>
          </p:spPr>
          <p:txBody>
            <a:bodyPr spcFirstLastPara="1" wrap="square" lIns="48000" tIns="16000" rIns="16000" bIns="160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1</a:t>
              </a:r>
              <a:r>
                <a:rPr lang="en" sz="1200" b="0" i="0" u="none" strike="noStrike" cap="none" baseline="30000">
                  <a:solidFill>
                    <a:schemeClr val="lt1"/>
                  </a:solidFill>
                  <a:latin typeface="Arial"/>
                  <a:ea typeface="Arial"/>
                  <a:cs typeface="Arial"/>
                  <a:sym typeface="Arial"/>
                </a:rPr>
                <a:t>st</a:t>
              </a:r>
              <a:r>
                <a:rPr lang="en" sz="1200" b="0" i="0" u="none" strike="noStrike" cap="none">
                  <a:solidFill>
                    <a:schemeClr val="lt1"/>
                  </a:solidFill>
                  <a:latin typeface="Arial"/>
                  <a:ea typeface="Arial"/>
                  <a:cs typeface="Arial"/>
                  <a:sym typeface="Arial"/>
                </a:rPr>
                <a:t> presentation. Signed the project charter + presented progress</a:t>
              </a:r>
              <a:endParaRPr/>
            </a:p>
            <a:p>
              <a:pPr marL="0" marR="0" lvl="0" indent="0" algn="ctr" rtl="0">
                <a:lnSpc>
                  <a:spcPct val="90000"/>
                </a:lnSpc>
                <a:spcBef>
                  <a:spcPts val="42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10/14</a:t>
              </a:r>
              <a:endParaRPr sz="1200" b="0" i="0" u="none" strike="noStrike" cap="none">
                <a:solidFill>
                  <a:schemeClr val="lt1"/>
                </a:solidFill>
                <a:latin typeface="Arial"/>
                <a:ea typeface="Arial"/>
                <a:cs typeface="Arial"/>
                <a:sym typeface="Arial"/>
              </a:endParaRPr>
            </a:p>
          </p:txBody>
        </p:sp>
        <p:sp>
          <p:nvSpPr>
            <p:cNvPr id="273" name="Google Shape;273;p17"/>
            <p:cNvSpPr/>
            <p:nvPr/>
          </p:nvSpPr>
          <p:spPr>
            <a:xfrm>
              <a:off x="6282483" y="733596"/>
              <a:ext cx="2325366" cy="930146"/>
            </a:xfrm>
            <a:prstGeom prst="chevron">
              <a:avLst>
                <a:gd name="adj" fmla="val 50000"/>
              </a:avLst>
            </a:prstGeom>
            <a:solidFill>
              <a:srgbClr val="99999D"/>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7"/>
            <p:cNvSpPr txBox="1"/>
            <p:nvPr/>
          </p:nvSpPr>
          <p:spPr>
            <a:xfrm>
              <a:off x="6747556" y="733596"/>
              <a:ext cx="1395220" cy="930146"/>
            </a:xfrm>
            <a:prstGeom prst="rect">
              <a:avLst/>
            </a:prstGeom>
            <a:noFill/>
            <a:ln>
              <a:noFill/>
            </a:ln>
          </p:spPr>
          <p:txBody>
            <a:bodyPr spcFirstLastPara="1" wrap="square" lIns="48000" tIns="16000" rIns="16000" bIns="160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Midterm Presentation</a:t>
              </a:r>
              <a:endParaRPr/>
            </a:p>
            <a:p>
              <a:pPr marL="0" marR="0" lvl="0" indent="0" algn="ctr" rtl="0">
                <a:lnSpc>
                  <a:spcPct val="90000"/>
                </a:lnSpc>
                <a:spcBef>
                  <a:spcPts val="420"/>
                </a:spcBef>
                <a:spcAft>
                  <a:spcPts val="0"/>
                </a:spcAft>
                <a:buClr>
                  <a:srgbClr val="000000"/>
                </a:buClr>
                <a:buSzPts val="1200"/>
                <a:buFont typeface="Arial"/>
                <a:buNone/>
              </a:pPr>
              <a:r>
                <a:rPr lang="en" sz="1200" b="0" i="0" u="none" strike="noStrike" cap="none">
                  <a:solidFill>
                    <a:schemeClr val="lt1"/>
                  </a:solidFill>
                  <a:latin typeface="Arial"/>
                  <a:ea typeface="Arial"/>
                  <a:cs typeface="Arial"/>
                  <a:sym typeface="Arial"/>
                </a:rPr>
                <a:t>2</a:t>
              </a:r>
              <a:r>
                <a:rPr lang="en" sz="1200" b="0" i="0" u="none" strike="noStrike" cap="none" baseline="30000">
                  <a:solidFill>
                    <a:schemeClr val="lt1"/>
                  </a:solidFill>
                  <a:latin typeface="Arial"/>
                  <a:ea typeface="Arial"/>
                  <a:cs typeface="Arial"/>
                  <a:sym typeface="Arial"/>
                </a:rPr>
                <a:t>nd</a:t>
              </a:r>
              <a:r>
                <a:rPr lang="en" sz="1200" b="0" i="0" u="none" strike="noStrike" cap="none">
                  <a:solidFill>
                    <a:schemeClr val="lt1"/>
                  </a:solidFill>
                  <a:latin typeface="Arial"/>
                  <a:ea typeface="Arial"/>
                  <a:cs typeface="Arial"/>
                  <a:sym typeface="Arial"/>
                </a:rPr>
                <a:t> Presentation with sponsor</a:t>
              </a:r>
              <a:endParaRPr sz="1200" b="0" i="0" u="none" strike="noStrike" cap="none">
                <a:solidFill>
                  <a:schemeClr val="lt1"/>
                </a:solidFill>
                <a:latin typeface="Arial"/>
                <a:ea typeface="Arial"/>
                <a:cs typeface="Arial"/>
                <a:sym typeface="Arial"/>
              </a:endParaRPr>
            </a:p>
            <a:p>
              <a:pPr marL="0" marR="0" lvl="0" indent="0" algn="ctr" rtl="0">
                <a:lnSpc>
                  <a:spcPct val="90000"/>
                </a:lnSpc>
                <a:spcBef>
                  <a:spcPts val="420"/>
                </a:spcBef>
                <a:spcAft>
                  <a:spcPts val="0"/>
                </a:spcAft>
                <a:buClr>
                  <a:srgbClr val="000000"/>
                </a:buClr>
                <a:buSzPts val="1200"/>
                <a:buFont typeface="Arial"/>
                <a:buNone/>
              </a:pPr>
              <a:r>
                <a:rPr lang="en" sz="1200">
                  <a:solidFill>
                    <a:schemeClr val="lt1"/>
                  </a:solidFill>
                </a:rPr>
                <a:t>10/26</a:t>
              </a:r>
              <a:endParaRPr sz="1200">
                <a:solidFill>
                  <a:schemeClr val="l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18"/>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800" dirty="0"/>
              <a:t>Next Presentation</a:t>
            </a:r>
            <a:endParaRPr sz="2800" dirty="0"/>
          </a:p>
        </p:txBody>
      </p:sp>
      <p:sp>
        <p:nvSpPr>
          <p:cNvPr id="280" name="Google Shape;280;p1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8</a:t>
            </a:fld>
            <a:endParaRPr/>
          </a:p>
        </p:txBody>
      </p:sp>
      <p:grpSp>
        <p:nvGrpSpPr>
          <p:cNvPr id="281" name="Google Shape;281;p18"/>
          <p:cNvGrpSpPr/>
          <p:nvPr/>
        </p:nvGrpSpPr>
        <p:grpSpPr>
          <a:xfrm>
            <a:off x="283552" y="610550"/>
            <a:ext cx="330270" cy="330251"/>
            <a:chOff x="1923675" y="1633650"/>
            <a:chExt cx="436000" cy="435975"/>
          </a:xfrm>
        </p:grpSpPr>
        <p:sp>
          <p:nvSpPr>
            <p:cNvPr id="282" name="Google Shape;282;p18"/>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18"/>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18"/>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18"/>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18"/>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18"/>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 name="Google Shape;288;p18"/>
          <p:cNvGrpSpPr/>
          <p:nvPr/>
        </p:nvGrpSpPr>
        <p:grpSpPr>
          <a:xfrm>
            <a:off x="613822" y="1289812"/>
            <a:ext cx="8066738" cy="4063999"/>
            <a:chOff x="0" y="0"/>
            <a:chExt cx="8066738" cy="4063999"/>
          </a:xfrm>
        </p:grpSpPr>
        <p:sp>
          <p:nvSpPr>
            <p:cNvPr id="289" name="Google Shape;289;p18"/>
            <p:cNvSpPr/>
            <p:nvPr/>
          </p:nvSpPr>
          <p:spPr>
            <a:xfrm>
              <a:off x="0" y="1219199"/>
              <a:ext cx="8066738" cy="1625600"/>
            </a:xfrm>
            <a:prstGeom prst="notchedRightArrow">
              <a:avLst>
                <a:gd name="adj1" fmla="val 50000"/>
                <a:gd name="adj2" fmla="val 50000"/>
              </a:avLst>
            </a:prstGeom>
            <a:solidFill>
              <a:srgbClr val="CD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8"/>
            <p:cNvSpPr/>
            <p:nvPr/>
          </p:nvSpPr>
          <p:spPr>
            <a:xfrm>
              <a:off x="3190" y="0"/>
              <a:ext cx="1394939" cy="16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8"/>
            <p:cNvSpPr txBox="1"/>
            <p:nvPr/>
          </p:nvSpPr>
          <p:spPr>
            <a:xfrm>
              <a:off x="3190" y="0"/>
              <a:ext cx="1394939" cy="1625600"/>
            </a:xfrm>
            <a:prstGeom prst="rect">
              <a:avLst/>
            </a:prstGeom>
            <a:noFill/>
            <a:ln>
              <a:noFill/>
            </a:ln>
          </p:spPr>
          <p:txBody>
            <a:bodyPr spcFirstLastPara="1" wrap="square" lIns="170675" tIns="170675" rIns="170675" bIns="170675" anchor="b" anchorCtr="0">
              <a:noAutofit/>
            </a:bodyPr>
            <a:lstStyle/>
            <a:p>
              <a:pPr marL="0" marR="0" lvl="0" indent="0" algn="ctr" rtl="0">
                <a:lnSpc>
                  <a:spcPct val="90000"/>
                </a:lnSpc>
                <a:spcBef>
                  <a:spcPts val="0"/>
                </a:spcBef>
                <a:spcAft>
                  <a:spcPts val="0"/>
                </a:spcAft>
                <a:buClr>
                  <a:srgbClr val="000000"/>
                </a:buClr>
                <a:buSzPts val="2400"/>
                <a:buFont typeface="Arial"/>
                <a:buNone/>
              </a:pPr>
              <a:r>
                <a:rPr lang="en" sz="2400" b="0" i="0" u="none" strike="noStrike" cap="none">
                  <a:solidFill>
                    <a:srgbClr val="000000"/>
                  </a:solidFill>
                  <a:latin typeface="Arial"/>
                  <a:ea typeface="Arial"/>
                  <a:cs typeface="Arial"/>
                  <a:sym typeface="Arial"/>
                </a:rPr>
                <a:t>10/14</a:t>
              </a:r>
              <a:endParaRPr/>
            </a:p>
            <a:p>
              <a:pPr marL="0" marR="0" lvl="0" indent="0" algn="ctr" rtl="0">
                <a:lnSpc>
                  <a:spcPct val="90000"/>
                </a:lnSpc>
                <a:spcBef>
                  <a:spcPts val="84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1</a:t>
              </a:r>
              <a:r>
                <a:rPr lang="en" sz="1600" b="0" i="0" u="none" strike="noStrike" cap="none" baseline="30000">
                  <a:solidFill>
                    <a:srgbClr val="000000"/>
                  </a:solidFill>
                  <a:latin typeface="Arial"/>
                  <a:ea typeface="Arial"/>
                  <a:cs typeface="Arial"/>
                  <a:sym typeface="Arial"/>
                </a:rPr>
                <a:t>st</a:t>
              </a:r>
              <a:r>
                <a:rPr lang="en" sz="1600" b="0" i="0" u="none" strike="noStrike" cap="none">
                  <a:solidFill>
                    <a:srgbClr val="000000"/>
                  </a:solidFill>
                  <a:latin typeface="Arial"/>
                  <a:ea typeface="Arial"/>
                  <a:cs typeface="Arial"/>
                  <a:sym typeface="Arial"/>
                </a:rPr>
                <a:t> </a:t>
              </a:r>
              <a:endParaRPr sz="1600" b="0" i="0" u="none" strike="noStrike" cap="none">
                <a:solidFill>
                  <a:srgbClr val="000000"/>
                </a:solidFill>
                <a:latin typeface="Arial"/>
                <a:ea typeface="Arial"/>
                <a:cs typeface="Arial"/>
                <a:sym typeface="Arial"/>
              </a:endParaRPr>
            </a:p>
          </p:txBody>
        </p:sp>
        <p:sp>
          <p:nvSpPr>
            <p:cNvPr id="292" name="Google Shape;292;p18"/>
            <p:cNvSpPr/>
            <p:nvPr/>
          </p:nvSpPr>
          <p:spPr>
            <a:xfrm>
              <a:off x="497460" y="1828800"/>
              <a:ext cx="406400" cy="406400"/>
            </a:xfrm>
            <a:prstGeom prst="ellipse">
              <a:avLst/>
            </a:prstGeom>
            <a:solidFill>
              <a:schemeClr val="accent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8"/>
            <p:cNvSpPr/>
            <p:nvPr/>
          </p:nvSpPr>
          <p:spPr>
            <a:xfrm>
              <a:off x="1467876" y="2438399"/>
              <a:ext cx="1394939" cy="16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txBox="1"/>
            <p:nvPr/>
          </p:nvSpPr>
          <p:spPr>
            <a:xfrm>
              <a:off x="1467876" y="2438399"/>
              <a:ext cx="1394939" cy="1625600"/>
            </a:xfrm>
            <a:prstGeom prst="rect">
              <a:avLst/>
            </a:prstGeom>
            <a:noFill/>
            <a:ln>
              <a:noFill/>
            </a:ln>
          </p:spPr>
          <p:txBody>
            <a:bodyPr spcFirstLastPara="1" wrap="square" lIns="170675" tIns="170675" rIns="170675" bIns="170675" anchor="t" anchorCtr="0">
              <a:noAutofit/>
            </a:bodyPr>
            <a:lstStyle/>
            <a:p>
              <a:pPr marL="0" marR="0" lvl="0" indent="0" algn="ctr" rtl="0">
                <a:lnSpc>
                  <a:spcPct val="90000"/>
                </a:lnSpc>
                <a:spcBef>
                  <a:spcPts val="0"/>
                </a:spcBef>
                <a:spcAft>
                  <a:spcPts val="0"/>
                </a:spcAft>
                <a:buClr>
                  <a:srgbClr val="000000"/>
                </a:buClr>
                <a:buSzPts val="2400"/>
                <a:buFont typeface="Arial"/>
                <a:buNone/>
              </a:pPr>
              <a:r>
                <a:rPr lang="en" sz="2400" b="0" i="0" u="none" strike="noStrike" cap="none">
                  <a:solidFill>
                    <a:srgbClr val="000000"/>
                  </a:solidFill>
                  <a:latin typeface="Arial"/>
                  <a:ea typeface="Arial"/>
                  <a:cs typeface="Arial"/>
                  <a:sym typeface="Arial"/>
                </a:rPr>
                <a:t>10/26</a:t>
              </a:r>
              <a:endParaRPr/>
            </a:p>
            <a:p>
              <a:pPr marL="0" marR="0" lvl="0" indent="0" algn="ctr" rtl="0">
                <a:lnSpc>
                  <a:spcPct val="90000"/>
                </a:lnSpc>
                <a:spcBef>
                  <a:spcPts val="84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2</a:t>
              </a:r>
              <a:r>
                <a:rPr lang="en" sz="1600" b="0" i="0" u="none" strike="noStrike" cap="none" baseline="30000">
                  <a:solidFill>
                    <a:srgbClr val="000000"/>
                  </a:solidFill>
                  <a:latin typeface="Arial"/>
                  <a:ea typeface="Arial"/>
                  <a:cs typeface="Arial"/>
                  <a:sym typeface="Arial"/>
                </a:rPr>
                <a:t>nd</a:t>
              </a:r>
              <a:endParaRPr sz="1600" b="0" i="0" u="none" strike="noStrike" cap="none">
                <a:solidFill>
                  <a:srgbClr val="000000"/>
                </a:solidFill>
                <a:latin typeface="Arial"/>
                <a:ea typeface="Arial"/>
                <a:cs typeface="Arial"/>
                <a:sym typeface="Arial"/>
              </a:endParaRPr>
            </a:p>
            <a:p>
              <a:pPr marL="0" marR="0" lvl="0" indent="0" algn="ctr" rtl="0">
                <a:lnSpc>
                  <a:spcPct val="90000"/>
                </a:lnSpc>
                <a:spcBef>
                  <a:spcPts val="56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(Mid-term)</a:t>
              </a:r>
              <a:endParaRPr sz="1600" b="0" i="0" u="none" strike="noStrike" cap="none">
                <a:solidFill>
                  <a:srgbClr val="000000"/>
                </a:solidFill>
                <a:latin typeface="Arial"/>
                <a:ea typeface="Arial"/>
                <a:cs typeface="Arial"/>
                <a:sym typeface="Arial"/>
              </a:endParaRPr>
            </a:p>
          </p:txBody>
        </p:sp>
        <p:sp>
          <p:nvSpPr>
            <p:cNvPr id="295" name="Google Shape;295;p18"/>
            <p:cNvSpPr/>
            <p:nvPr/>
          </p:nvSpPr>
          <p:spPr>
            <a:xfrm>
              <a:off x="1962146" y="1828800"/>
              <a:ext cx="406400" cy="406400"/>
            </a:xfrm>
            <a:prstGeom prst="ellipse">
              <a:avLst/>
            </a:prstGeom>
            <a:solidFill>
              <a:schemeClr val="accent1"/>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2932562" y="0"/>
              <a:ext cx="1394939" cy="16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8"/>
            <p:cNvSpPr txBox="1"/>
            <p:nvPr/>
          </p:nvSpPr>
          <p:spPr>
            <a:xfrm>
              <a:off x="2932562" y="0"/>
              <a:ext cx="1394939" cy="1625600"/>
            </a:xfrm>
            <a:prstGeom prst="rect">
              <a:avLst/>
            </a:prstGeom>
            <a:noFill/>
            <a:ln>
              <a:noFill/>
            </a:ln>
          </p:spPr>
          <p:txBody>
            <a:bodyPr spcFirstLastPara="1" wrap="square" lIns="170675" tIns="170675" rIns="170675" bIns="170675" anchor="b" anchorCtr="0">
              <a:noAutofit/>
            </a:bodyPr>
            <a:lstStyle/>
            <a:p>
              <a:pPr marL="0" marR="0" lvl="0" indent="0" algn="ctr" rtl="0">
                <a:lnSpc>
                  <a:spcPct val="90000"/>
                </a:lnSpc>
                <a:spcBef>
                  <a:spcPts val="0"/>
                </a:spcBef>
                <a:spcAft>
                  <a:spcPts val="0"/>
                </a:spcAft>
                <a:buClr>
                  <a:srgbClr val="000000"/>
                </a:buClr>
                <a:buSzPts val="2400"/>
                <a:buFont typeface="Arial"/>
                <a:buNone/>
              </a:pPr>
              <a:r>
                <a:rPr lang="en" sz="2400" b="0" i="0" u="none" strike="noStrike" cap="none">
                  <a:solidFill>
                    <a:srgbClr val="000000"/>
                  </a:solidFill>
                  <a:latin typeface="Arial"/>
                  <a:ea typeface="Arial"/>
                  <a:cs typeface="Arial"/>
                  <a:sym typeface="Arial"/>
                </a:rPr>
                <a:t>11/11</a:t>
              </a:r>
              <a:endParaRPr/>
            </a:p>
            <a:p>
              <a:pPr marL="0" marR="0" lvl="0" indent="0" algn="ctr" rtl="0">
                <a:lnSpc>
                  <a:spcPct val="90000"/>
                </a:lnSpc>
                <a:spcBef>
                  <a:spcPts val="84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3</a:t>
              </a:r>
              <a:r>
                <a:rPr lang="en" sz="1600" b="0" i="0" u="none" strike="noStrike" cap="none" baseline="30000">
                  <a:solidFill>
                    <a:srgbClr val="000000"/>
                  </a:solidFill>
                  <a:latin typeface="Arial"/>
                  <a:ea typeface="Arial"/>
                  <a:cs typeface="Arial"/>
                  <a:sym typeface="Arial"/>
                </a:rPr>
                <a:t>rd</a:t>
              </a:r>
              <a:r>
                <a:rPr lang="en" sz="1600" b="0" i="0" u="none" strike="noStrike" cap="none">
                  <a:solidFill>
                    <a:srgbClr val="000000"/>
                  </a:solidFill>
                  <a:latin typeface="Arial"/>
                  <a:ea typeface="Arial"/>
                  <a:cs typeface="Arial"/>
                  <a:sym typeface="Arial"/>
                </a:rPr>
                <a:t> </a:t>
              </a:r>
              <a:endParaRPr sz="1600" b="0" i="0" u="none" strike="noStrike" cap="none">
                <a:solidFill>
                  <a:srgbClr val="000000"/>
                </a:solidFill>
                <a:latin typeface="Arial"/>
                <a:ea typeface="Arial"/>
                <a:cs typeface="Arial"/>
                <a:sym typeface="Arial"/>
              </a:endParaRPr>
            </a:p>
          </p:txBody>
        </p:sp>
        <p:sp>
          <p:nvSpPr>
            <p:cNvPr id="298" name="Google Shape;298;p18"/>
            <p:cNvSpPr/>
            <p:nvPr/>
          </p:nvSpPr>
          <p:spPr>
            <a:xfrm>
              <a:off x="3426832" y="1828800"/>
              <a:ext cx="406400" cy="406400"/>
            </a:xfrm>
            <a:prstGeom prst="ellipse">
              <a:avLst/>
            </a:prstGeom>
            <a:solidFill>
              <a:schemeClr val="accent5"/>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4397248" y="2438399"/>
              <a:ext cx="1394939" cy="16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txBox="1"/>
            <p:nvPr/>
          </p:nvSpPr>
          <p:spPr>
            <a:xfrm>
              <a:off x="4397248" y="2438399"/>
              <a:ext cx="1394939" cy="1625600"/>
            </a:xfrm>
            <a:prstGeom prst="rect">
              <a:avLst/>
            </a:prstGeom>
            <a:noFill/>
            <a:ln>
              <a:noFill/>
            </a:ln>
          </p:spPr>
          <p:txBody>
            <a:bodyPr spcFirstLastPara="1" wrap="square" lIns="170675" tIns="170675" rIns="170675" bIns="170675" anchor="t" anchorCtr="0">
              <a:noAutofit/>
            </a:bodyPr>
            <a:lstStyle/>
            <a:p>
              <a:pPr marL="0" marR="0" lvl="0" indent="0" algn="ctr" rtl="0">
                <a:lnSpc>
                  <a:spcPct val="90000"/>
                </a:lnSpc>
                <a:spcBef>
                  <a:spcPts val="0"/>
                </a:spcBef>
                <a:spcAft>
                  <a:spcPts val="0"/>
                </a:spcAft>
                <a:buClr>
                  <a:srgbClr val="000000"/>
                </a:buClr>
                <a:buSzPts val="2400"/>
                <a:buFont typeface="Arial"/>
                <a:buNone/>
              </a:pPr>
              <a:r>
                <a:rPr lang="en" sz="2400" b="0" i="0" u="none" strike="noStrike" cap="none">
                  <a:solidFill>
                    <a:srgbClr val="000000"/>
                  </a:solidFill>
                  <a:latin typeface="Arial"/>
                  <a:ea typeface="Arial"/>
                  <a:cs typeface="Arial"/>
                  <a:sym typeface="Arial"/>
                </a:rPr>
                <a:t>11/25</a:t>
              </a:r>
              <a:endParaRPr/>
            </a:p>
            <a:p>
              <a:pPr marL="0" marR="0" lvl="0" indent="0" algn="ctr" rtl="0">
                <a:lnSpc>
                  <a:spcPct val="90000"/>
                </a:lnSpc>
                <a:spcBef>
                  <a:spcPts val="84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4</a:t>
              </a:r>
              <a:r>
                <a:rPr lang="en" sz="1600" b="0" i="0" u="none" strike="noStrike" cap="none" baseline="30000">
                  <a:solidFill>
                    <a:srgbClr val="000000"/>
                  </a:solidFill>
                  <a:latin typeface="Arial"/>
                  <a:ea typeface="Arial"/>
                  <a:cs typeface="Arial"/>
                  <a:sym typeface="Arial"/>
                </a:rPr>
                <a:t>th</a:t>
              </a:r>
              <a:r>
                <a:rPr lang="en" sz="2400" b="0" i="0" u="none" strike="noStrike" cap="none">
                  <a:solidFill>
                    <a:srgbClr val="000000"/>
                  </a:solidFill>
                  <a:latin typeface="Arial"/>
                  <a:ea typeface="Arial"/>
                  <a:cs typeface="Arial"/>
                  <a:sym typeface="Arial"/>
                </a:rPr>
                <a:t> </a:t>
              </a:r>
              <a:endParaRPr sz="2400" b="0" i="0" u="none" strike="noStrike" cap="none">
                <a:solidFill>
                  <a:srgbClr val="000000"/>
                </a:solidFill>
                <a:latin typeface="Arial"/>
                <a:ea typeface="Arial"/>
                <a:cs typeface="Arial"/>
                <a:sym typeface="Arial"/>
              </a:endParaRPr>
            </a:p>
          </p:txBody>
        </p:sp>
        <p:sp>
          <p:nvSpPr>
            <p:cNvPr id="301" name="Google Shape;301;p18"/>
            <p:cNvSpPr/>
            <p:nvPr/>
          </p:nvSpPr>
          <p:spPr>
            <a:xfrm>
              <a:off x="4891518" y="1828800"/>
              <a:ext cx="406400" cy="406400"/>
            </a:xfrm>
            <a:prstGeom prst="ellipse">
              <a:avLst/>
            </a:prstGeom>
            <a:solidFill>
              <a:schemeClr val="accent5"/>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a:off x="5861934" y="0"/>
              <a:ext cx="1394939" cy="162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txBox="1"/>
            <p:nvPr/>
          </p:nvSpPr>
          <p:spPr>
            <a:xfrm>
              <a:off x="5861934" y="0"/>
              <a:ext cx="1394939" cy="1625600"/>
            </a:xfrm>
            <a:prstGeom prst="rect">
              <a:avLst/>
            </a:prstGeom>
            <a:noFill/>
            <a:ln>
              <a:noFill/>
            </a:ln>
          </p:spPr>
          <p:txBody>
            <a:bodyPr spcFirstLastPara="1" wrap="square" lIns="170675" tIns="170675" rIns="170675" bIns="170675" anchor="b" anchorCtr="0">
              <a:noAutofit/>
            </a:bodyPr>
            <a:lstStyle/>
            <a:p>
              <a:pPr marL="0" marR="0" lvl="0" indent="0" algn="ctr" rtl="0">
                <a:lnSpc>
                  <a:spcPct val="90000"/>
                </a:lnSpc>
                <a:spcBef>
                  <a:spcPts val="0"/>
                </a:spcBef>
                <a:spcAft>
                  <a:spcPts val="0"/>
                </a:spcAft>
                <a:buClr>
                  <a:srgbClr val="000000"/>
                </a:buClr>
                <a:buSzPts val="2400"/>
                <a:buFont typeface="Arial"/>
                <a:buNone/>
              </a:pPr>
              <a:r>
                <a:rPr lang="en" sz="2400" b="0" i="0" u="none" strike="noStrike" cap="none">
                  <a:solidFill>
                    <a:srgbClr val="000000"/>
                  </a:solidFill>
                  <a:latin typeface="Arial"/>
                  <a:ea typeface="Arial"/>
                  <a:cs typeface="Arial"/>
                  <a:sym typeface="Arial"/>
                </a:rPr>
                <a:t>12/09</a:t>
              </a:r>
              <a:endParaRPr/>
            </a:p>
            <a:p>
              <a:pPr marL="0" marR="0" lvl="0" indent="0" algn="ctr" rtl="0">
                <a:lnSpc>
                  <a:spcPct val="90000"/>
                </a:lnSpc>
                <a:spcBef>
                  <a:spcPts val="840"/>
                </a:spcBef>
                <a:spcAft>
                  <a:spcPts val="0"/>
                </a:spcAft>
                <a:buClr>
                  <a:srgbClr val="000000"/>
                </a:buClr>
                <a:buSzPts val="1600"/>
                <a:buFont typeface="Arial"/>
                <a:buNone/>
              </a:pPr>
              <a:r>
                <a:rPr lang="en" sz="1600" b="0" i="0" u="none" strike="noStrike" cap="none">
                  <a:solidFill>
                    <a:srgbClr val="000000"/>
                  </a:solidFill>
                  <a:latin typeface="Arial"/>
                  <a:ea typeface="Arial"/>
                  <a:cs typeface="Arial"/>
                  <a:sym typeface="Arial"/>
                </a:rPr>
                <a:t>5</a:t>
              </a:r>
              <a:r>
                <a:rPr lang="en" sz="1600" b="0" i="0" u="none" strike="noStrike" cap="none" baseline="30000">
                  <a:solidFill>
                    <a:srgbClr val="000000"/>
                  </a:solidFill>
                  <a:latin typeface="Arial"/>
                  <a:ea typeface="Arial"/>
                  <a:cs typeface="Arial"/>
                  <a:sym typeface="Arial"/>
                </a:rPr>
                <a:t>th</a:t>
              </a:r>
              <a:r>
                <a:rPr lang="en" sz="1600" b="0" i="0" u="none" strike="noStrike" cap="none">
                  <a:solidFill>
                    <a:srgbClr val="000000"/>
                  </a:solidFill>
                  <a:latin typeface="Arial"/>
                  <a:ea typeface="Arial"/>
                  <a:cs typeface="Arial"/>
                  <a:sym typeface="Arial"/>
                </a:rPr>
                <a:t> </a:t>
              </a:r>
              <a:endParaRPr sz="1600" b="0" i="0" u="none" strike="noStrike" cap="none">
                <a:solidFill>
                  <a:srgbClr val="000000"/>
                </a:solidFill>
                <a:latin typeface="Arial"/>
                <a:ea typeface="Arial"/>
                <a:cs typeface="Arial"/>
                <a:sym typeface="Arial"/>
              </a:endParaRPr>
            </a:p>
          </p:txBody>
        </p:sp>
        <p:sp>
          <p:nvSpPr>
            <p:cNvPr id="304" name="Google Shape;304;p18"/>
            <p:cNvSpPr/>
            <p:nvPr/>
          </p:nvSpPr>
          <p:spPr>
            <a:xfrm>
              <a:off x="6356204" y="1828800"/>
              <a:ext cx="406400" cy="406400"/>
            </a:xfrm>
            <a:prstGeom prst="ellipse">
              <a:avLst/>
            </a:prstGeom>
            <a:solidFill>
              <a:schemeClr val="accent5"/>
            </a:solid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18"/>
          <p:cNvSpPr/>
          <p:nvPr/>
        </p:nvSpPr>
        <p:spPr>
          <a:xfrm>
            <a:off x="4105656" y="1499616"/>
            <a:ext cx="265176" cy="429768"/>
          </a:xfrm>
          <a:prstGeom prst="downArrow">
            <a:avLst>
              <a:gd name="adj1" fmla="val 50000"/>
              <a:gd name="adj2" fmla="val 50000"/>
            </a:avLst>
          </a:prstGeom>
          <a:solidFill>
            <a:schemeClr val="accent1"/>
          </a:solidFill>
          <a:ln w="25400" cap="flat" cmpd="sng">
            <a:solidFill>
              <a:srgbClr val="2D3C5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06" name="Google Shape;306;p18"/>
          <p:cNvSpPr txBox="1"/>
          <p:nvPr/>
        </p:nvSpPr>
        <p:spPr>
          <a:xfrm>
            <a:off x="814275" y="1456122"/>
            <a:ext cx="1226618"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2000" b="1" i="0" u="none" strike="noStrike" cap="none">
                <a:solidFill>
                  <a:schemeClr val="dk1"/>
                </a:solidFill>
                <a:latin typeface="Roboto Condensed Light"/>
                <a:ea typeface="Roboto Condensed Light"/>
                <a:cs typeface="Roboto Condensed Light"/>
                <a:sym typeface="Roboto Condensed Light"/>
              </a:rPr>
              <a:t>Bi-Weekly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19"/>
          <p:cNvSpPr txBox="1">
            <a:spLocks noGrp="1"/>
          </p:cNvSpPr>
          <p:nvPr>
            <p:ph type="ctrTitle"/>
          </p:nvPr>
        </p:nvSpPr>
        <p:spPr>
          <a:xfrm>
            <a:off x="463525" y="2871148"/>
            <a:ext cx="4094400"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6000"/>
              <a:t>Milestone</a:t>
            </a:r>
            <a:endParaRPr sz="6000"/>
          </a:p>
        </p:txBody>
      </p:sp>
      <p:sp>
        <p:nvSpPr>
          <p:cNvPr id="312" name="Google Shape;312;p1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
              <a:t>9</a:t>
            </a:fld>
            <a:endParaRPr/>
          </a:p>
        </p:txBody>
      </p:sp>
      <p:sp>
        <p:nvSpPr>
          <p:cNvPr id="313" name="Google Shape;313;p19"/>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 sz="12000" b="1" i="0" u="none" strike="noStrike" cap="none">
                <a:solidFill>
                  <a:srgbClr val="3F5378"/>
                </a:solidFill>
                <a:latin typeface="Roboto Condensed"/>
                <a:ea typeface="Roboto Condensed"/>
                <a:cs typeface="Roboto Condensed"/>
                <a:sym typeface="Roboto Condensed"/>
              </a:rPr>
              <a:t>2</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1775</Words>
  <Application>Microsoft Macintosh PowerPoint</Application>
  <PresentationFormat>全屏显示(16:9)</PresentationFormat>
  <Paragraphs>355</Paragraphs>
  <Slides>39</Slides>
  <Notes>39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39</vt:i4>
      </vt:variant>
    </vt:vector>
  </HeadingPairs>
  <TitlesOfParts>
    <vt:vector size="46" baseType="lpstr">
      <vt:lpstr>Arvo</vt:lpstr>
      <vt:lpstr>Helvetica Neue</vt:lpstr>
      <vt:lpstr>Calibri</vt:lpstr>
      <vt:lpstr>Arial</vt:lpstr>
      <vt:lpstr>Roboto Condensed</vt:lpstr>
      <vt:lpstr>Roboto Condensed Light</vt:lpstr>
      <vt:lpstr>Salerio template</vt:lpstr>
      <vt:lpstr>RTS preventable accidents identification </vt:lpstr>
      <vt:lpstr>Team Members</vt:lpstr>
      <vt:lpstr>Agenda </vt:lpstr>
      <vt:lpstr>Introduction</vt:lpstr>
      <vt:lpstr>Vision &amp; Goals</vt:lpstr>
      <vt:lpstr>Techniques</vt:lpstr>
      <vt:lpstr>Progress</vt:lpstr>
      <vt:lpstr>Next Presentation</vt:lpstr>
      <vt:lpstr>Milestone</vt:lpstr>
      <vt:lpstr>Milestone</vt:lpstr>
      <vt:lpstr>Data Science</vt:lpstr>
      <vt:lpstr>Business Understanding</vt:lpstr>
      <vt:lpstr>Dataset</vt:lpstr>
      <vt:lpstr>Geolocation Analysis - RTS accidents map</vt:lpstr>
      <vt:lpstr>Geolocation Analysis - RTS (buses) vs ALL vehicles</vt:lpstr>
      <vt:lpstr>Time &amp; Seasonality - RTS (buses) vs ALL vehicles</vt:lpstr>
      <vt:lpstr>Timeline Analysis</vt:lpstr>
      <vt:lpstr>Timeline Analysis</vt:lpstr>
      <vt:lpstr>Timeline Analysis</vt:lpstr>
      <vt:lpstr>Lag Variables - Definition</vt:lpstr>
      <vt:lpstr>Lag Variables - Visualization</vt:lpstr>
      <vt:lpstr>Lag Variables - Visualization</vt:lpstr>
      <vt:lpstr>Lag Variables - Visualization</vt:lpstr>
      <vt:lpstr>Lag Variables - Visualization</vt:lpstr>
      <vt:lpstr>Lag Variables - Visualization</vt:lpstr>
      <vt:lpstr>Lag Variables - Visualization</vt:lpstr>
      <vt:lpstr>Lag Variables - Selection</vt:lpstr>
      <vt:lpstr>A mighty predictive deep learning model</vt:lpstr>
      <vt:lpstr>A mighty predictive deep learning model</vt:lpstr>
      <vt:lpstr>Upcoming……</vt:lpstr>
      <vt:lpstr>Feedback</vt:lpstr>
      <vt:lpstr>PowerPoint 演示文稿</vt:lpstr>
      <vt:lpstr>Documentation</vt:lpstr>
      <vt:lpstr>BOX</vt:lpstr>
      <vt:lpstr>Google Docs</vt:lpstr>
      <vt:lpstr>Google Docs</vt:lpstr>
      <vt:lpstr>Outlook</vt:lpstr>
      <vt:lpstr>Outlook</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RTS preventable accidents identification </dc:title>
  <cp:lastModifiedBy>Li, Xiaoran</cp:lastModifiedBy>
  <cp:revision>6</cp:revision>
  <dcterms:modified xsi:type="dcterms:W3CDTF">2020-10-26T15:46:39Z</dcterms:modified>
</cp:coreProperties>
</file>